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4" r:id="rId1"/>
  </p:sldMasterIdLst>
  <p:sldIdLst>
    <p:sldId id="256" r:id="rId2"/>
    <p:sldId id="258" r:id="rId3"/>
    <p:sldId id="259" r:id="rId4"/>
    <p:sldId id="260" r:id="rId5"/>
    <p:sldId id="261" r:id="rId6"/>
    <p:sldId id="262" r:id="rId7"/>
    <p:sldId id="257"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42" autoAdjust="0"/>
    <p:restoredTop sz="94660"/>
  </p:normalViewPr>
  <p:slideViewPr>
    <p:cSldViewPr>
      <p:cViewPr varScale="1">
        <p:scale>
          <a:sx n="74" d="100"/>
          <a:sy n="74" d="100"/>
        </p:scale>
        <p:origin x="-105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Slajd tytułowy">
    <p:spTree>
      <p:nvGrpSpPr>
        <p:cNvPr id="1" name=""/>
        <p:cNvGrpSpPr/>
        <p:nvPr/>
      </p:nvGrpSpPr>
      <p:grpSpPr>
        <a:xfrm>
          <a:off x="0" y="0"/>
          <a:ext cx="0" cy="0"/>
          <a:chOff x="0" y="0"/>
          <a:chExt cx="0" cy="0"/>
        </a:xfrm>
      </p:grpSpPr>
      <p:sp>
        <p:nvSpPr>
          <p:cNvPr id="10" name="Trójkąt prostokątny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ytuł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pl-PL" smtClean="0"/>
              <a:t>Kliknij, aby edytować styl</a:t>
            </a:r>
            <a:endParaRPr kumimoji="0" lang="en-US"/>
          </a:p>
        </p:txBody>
      </p:sp>
      <p:sp>
        <p:nvSpPr>
          <p:cNvPr id="17" name="Podtytuł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pl-PL" smtClean="0"/>
              <a:t>Kliknij, aby edytować styl wzorca podtytułu</a:t>
            </a:r>
            <a:endParaRPr kumimoji="0" lang="en-US"/>
          </a:p>
        </p:txBody>
      </p:sp>
      <p:grpSp>
        <p:nvGrpSpPr>
          <p:cNvPr id="2" name="Grupa 1"/>
          <p:cNvGrpSpPr/>
          <p:nvPr/>
        </p:nvGrpSpPr>
        <p:grpSpPr>
          <a:xfrm>
            <a:off x="-3765" y="4953000"/>
            <a:ext cx="9147765" cy="1912088"/>
            <a:chOff x="-3765" y="4832896"/>
            <a:chExt cx="9147765" cy="2032192"/>
          </a:xfrm>
        </p:grpSpPr>
        <p:sp>
          <p:nvSpPr>
            <p:cNvPr id="7" name="Dowolny kształt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Dowolny kształt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Dowolny kształt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Łącznik prosty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Symbol zastępczy daty 29"/>
          <p:cNvSpPr>
            <a:spLocks noGrp="1"/>
          </p:cNvSpPr>
          <p:nvPr>
            <p:ph type="dt" sz="half" idx="10"/>
          </p:nvPr>
        </p:nvSpPr>
        <p:spPr/>
        <p:txBody>
          <a:bodyPr/>
          <a:lstStyle>
            <a:lvl1pPr>
              <a:defRPr>
                <a:solidFill>
                  <a:srgbClr val="FFFFFF"/>
                </a:solidFill>
              </a:defRPr>
            </a:lvl1pPr>
            <a:extLst/>
          </a:lstStyle>
          <a:p>
            <a:fld id="{3727165C-D97C-4A98-A314-E015D873CB91}" type="datetimeFigureOut">
              <a:rPr lang="pl-PL" smtClean="0"/>
              <a:pPr/>
              <a:t>2009-02-23</a:t>
            </a:fld>
            <a:endParaRPr lang="pl-PL"/>
          </a:p>
        </p:txBody>
      </p:sp>
      <p:sp>
        <p:nvSpPr>
          <p:cNvPr id="19" name="Symbol zastępczy stopki 18"/>
          <p:cNvSpPr>
            <a:spLocks noGrp="1"/>
          </p:cNvSpPr>
          <p:nvPr>
            <p:ph type="ftr" sz="quarter" idx="11"/>
          </p:nvPr>
        </p:nvSpPr>
        <p:spPr/>
        <p:txBody>
          <a:bodyPr/>
          <a:lstStyle>
            <a:lvl1pPr>
              <a:defRPr>
                <a:solidFill>
                  <a:schemeClr val="accent1">
                    <a:tint val="20000"/>
                  </a:schemeClr>
                </a:solidFill>
              </a:defRPr>
            </a:lvl1pPr>
            <a:extLst/>
          </a:lstStyle>
          <a:p>
            <a:endParaRPr lang="pl-PL"/>
          </a:p>
        </p:txBody>
      </p:sp>
      <p:sp>
        <p:nvSpPr>
          <p:cNvPr id="27" name="Symbol zastępczy numeru slajdu 26"/>
          <p:cNvSpPr>
            <a:spLocks noGrp="1"/>
          </p:cNvSpPr>
          <p:nvPr>
            <p:ph type="sldNum" sz="quarter" idx="12"/>
          </p:nvPr>
        </p:nvSpPr>
        <p:spPr/>
        <p:txBody>
          <a:bodyPr/>
          <a:lstStyle>
            <a:lvl1pPr>
              <a:defRPr>
                <a:solidFill>
                  <a:srgbClr val="FFFFFF"/>
                </a:solidFill>
              </a:defRPr>
            </a:lvl1pPr>
            <a:extLst/>
          </a:lstStyle>
          <a:p>
            <a:fld id="{BB6BCC6B-7F61-4AB0-89BB-38C6CD860E8E}" type="slidenum">
              <a:rPr lang="pl-PL" smtClean="0"/>
              <a:pPr/>
              <a:t>‹#›</a:t>
            </a:fld>
            <a:endParaRPr lang="pl-P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extLst/>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a:xfrm>
            <a:off x="457200" y="1481329"/>
            <a:ext cx="8229600" cy="4386071"/>
          </a:xfrm>
        </p:spPr>
        <p:txBody>
          <a:bodyPr vert="eaVert"/>
          <a:lstStyle>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extLst/>
          </a:lstStyle>
          <a:p>
            <a:fld id="{3727165C-D97C-4A98-A314-E015D873CB91}" type="datetimeFigureOut">
              <a:rPr lang="pl-PL" smtClean="0"/>
              <a:pPr/>
              <a:t>2009-02-23</a:t>
            </a:fld>
            <a:endParaRPr lang="pl-PL"/>
          </a:p>
        </p:txBody>
      </p:sp>
      <p:sp>
        <p:nvSpPr>
          <p:cNvPr id="5" name="Symbol zastępczy stopki 4"/>
          <p:cNvSpPr>
            <a:spLocks noGrp="1"/>
          </p:cNvSpPr>
          <p:nvPr>
            <p:ph type="ftr" sz="quarter" idx="11"/>
          </p:nvPr>
        </p:nvSpPr>
        <p:spPr/>
        <p:txBody>
          <a:bodyPr/>
          <a:lstStyle>
            <a:extLst/>
          </a:lstStyle>
          <a:p>
            <a:endParaRPr lang="pl-PL"/>
          </a:p>
        </p:txBody>
      </p:sp>
      <p:sp>
        <p:nvSpPr>
          <p:cNvPr id="6" name="Symbol zastępczy numeru slajdu 5"/>
          <p:cNvSpPr>
            <a:spLocks noGrp="1"/>
          </p:cNvSpPr>
          <p:nvPr>
            <p:ph type="sldNum" sz="quarter" idx="12"/>
          </p:nvPr>
        </p:nvSpPr>
        <p:spPr/>
        <p:txBody>
          <a:bodyPr/>
          <a:lstStyle>
            <a:extLst/>
          </a:lstStyle>
          <a:p>
            <a:fld id="{BB6BCC6B-7F61-4AB0-89BB-38C6CD860E8E}" type="slidenum">
              <a:rPr lang="pl-PL" smtClean="0"/>
              <a:pPr/>
              <a:t>‹#›</a:t>
            </a:fld>
            <a:endParaRPr lang="pl-P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844013" y="274640"/>
            <a:ext cx="1777470" cy="5592761"/>
          </a:xfrm>
        </p:spPr>
        <p:txBody>
          <a:bodyPr vert="eaVert"/>
          <a:lstStyle>
            <a:extLst/>
          </a:lstStyle>
          <a:p>
            <a:r>
              <a:rPr kumimoji="0" lang="pl-PL" smtClean="0"/>
              <a:t>Kliknij, aby edytować styl</a:t>
            </a:r>
            <a:endParaRPr kumimoji="0" lang="en-US"/>
          </a:p>
        </p:txBody>
      </p:sp>
      <p:sp>
        <p:nvSpPr>
          <p:cNvPr id="3" name="Symbol zastępczy tytułu pionowego 2"/>
          <p:cNvSpPr>
            <a:spLocks noGrp="1"/>
          </p:cNvSpPr>
          <p:nvPr>
            <p:ph type="body" orient="vert" idx="1"/>
          </p:nvPr>
        </p:nvSpPr>
        <p:spPr>
          <a:xfrm>
            <a:off x="457200" y="274641"/>
            <a:ext cx="6324600" cy="5592760"/>
          </a:xfrm>
        </p:spPr>
        <p:txBody>
          <a:bodyPr vert="eaVert"/>
          <a:lstStyle>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extLst/>
          </a:lstStyle>
          <a:p>
            <a:fld id="{3727165C-D97C-4A98-A314-E015D873CB91}" type="datetimeFigureOut">
              <a:rPr lang="pl-PL" smtClean="0"/>
              <a:pPr/>
              <a:t>2009-02-23</a:t>
            </a:fld>
            <a:endParaRPr lang="pl-PL"/>
          </a:p>
        </p:txBody>
      </p:sp>
      <p:sp>
        <p:nvSpPr>
          <p:cNvPr id="5" name="Symbol zastępczy stopki 4"/>
          <p:cNvSpPr>
            <a:spLocks noGrp="1"/>
          </p:cNvSpPr>
          <p:nvPr>
            <p:ph type="ftr" sz="quarter" idx="11"/>
          </p:nvPr>
        </p:nvSpPr>
        <p:spPr/>
        <p:txBody>
          <a:bodyPr/>
          <a:lstStyle>
            <a:extLst/>
          </a:lstStyle>
          <a:p>
            <a:endParaRPr lang="pl-PL"/>
          </a:p>
        </p:txBody>
      </p:sp>
      <p:sp>
        <p:nvSpPr>
          <p:cNvPr id="6" name="Symbol zastępczy numeru slajdu 5"/>
          <p:cNvSpPr>
            <a:spLocks noGrp="1"/>
          </p:cNvSpPr>
          <p:nvPr>
            <p:ph type="sldNum" sz="quarter" idx="12"/>
          </p:nvPr>
        </p:nvSpPr>
        <p:spPr/>
        <p:txBody>
          <a:bodyPr/>
          <a:lstStyle>
            <a:extLst/>
          </a:lstStyle>
          <a:p>
            <a:fld id="{BB6BCC6B-7F61-4AB0-89BB-38C6CD860E8E}" type="slidenum">
              <a:rPr lang="pl-PL" smtClean="0"/>
              <a:pPr/>
              <a:t>‹#›</a:t>
            </a:fld>
            <a:endParaRPr lang="pl-P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3" name="Symbol zastępczy zawartości 2"/>
          <p:cNvSpPr>
            <a:spLocks noGrp="1"/>
          </p:cNvSpPr>
          <p:nvPr>
            <p:ph idx="1"/>
          </p:nvPr>
        </p:nvSpPr>
        <p:spPr/>
        <p:txBody>
          <a:bodyPr/>
          <a:lstStyle>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daty 3"/>
          <p:cNvSpPr>
            <a:spLocks noGrp="1"/>
          </p:cNvSpPr>
          <p:nvPr>
            <p:ph type="dt" sz="half" idx="10"/>
          </p:nvPr>
        </p:nvSpPr>
        <p:spPr/>
        <p:txBody>
          <a:bodyPr/>
          <a:lstStyle>
            <a:extLst/>
          </a:lstStyle>
          <a:p>
            <a:fld id="{3727165C-D97C-4A98-A314-E015D873CB91}" type="datetimeFigureOut">
              <a:rPr lang="pl-PL" smtClean="0"/>
              <a:pPr/>
              <a:t>2009-02-23</a:t>
            </a:fld>
            <a:endParaRPr lang="pl-PL"/>
          </a:p>
        </p:txBody>
      </p:sp>
      <p:sp>
        <p:nvSpPr>
          <p:cNvPr id="5" name="Symbol zastępczy stopki 4"/>
          <p:cNvSpPr>
            <a:spLocks noGrp="1"/>
          </p:cNvSpPr>
          <p:nvPr>
            <p:ph type="ftr" sz="quarter" idx="11"/>
          </p:nvPr>
        </p:nvSpPr>
        <p:spPr/>
        <p:txBody>
          <a:bodyPr/>
          <a:lstStyle>
            <a:extLst/>
          </a:lstStyle>
          <a:p>
            <a:endParaRPr lang="pl-PL"/>
          </a:p>
        </p:txBody>
      </p:sp>
      <p:sp>
        <p:nvSpPr>
          <p:cNvPr id="6" name="Symbol zastępczy numeru slajdu 5"/>
          <p:cNvSpPr>
            <a:spLocks noGrp="1"/>
          </p:cNvSpPr>
          <p:nvPr>
            <p:ph type="sldNum" sz="quarter" idx="12"/>
          </p:nvPr>
        </p:nvSpPr>
        <p:spPr/>
        <p:txBody>
          <a:bodyPr/>
          <a:lstStyle>
            <a:extLst/>
          </a:lstStyle>
          <a:p>
            <a:fld id="{BB6BCC6B-7F61-4AB0-89BB-38C6CD860E8E}" type="slidenum">
              <a:rPr lang="pl-PL" smtClean="0"/>
              <a:pPr/>
              <a:t>‹#›</a:t>
            </a:fld>
            <a:endParaRPr lang="pl-PL"/>
          </a:p>
        </p:txBody>
      </p:sp>
      <p:sp>
        <p:nvSpPr>
          <p:cNvPr id="7" name="Tytuł 6"/>
          <p:cNvSpPr>
            <a:spLocks noGrp="1"/>
          </p:cNvSpPr>
          <p:nvPr>
            <p:ph type="title"/>
          </p:nvPr>
        </p:nvSpPr>
        <p:spPr/>
        <p:txBody>
          <a:bodyPr rtlCol="0"/>
          <a:lstStyle>
            <a:extLst/>
          </a:lstStyle>
          <a:p>
            <a:r>
              <a:rPr kumimoji="0" lang="pl-PL" smtClean="0"/>
              <a:t>Kliknij, aby edytować styl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bg>
      <p:bgRef idx="1002">
        <a:schemeClr val="bg1"/>
      </p:bgRef>
    </p:bg>
    <p:spTree>
      <p:nvGrpSpPr>
        <p:cNvPr id="1" name=""/>
        <p:cNvGrpSpPr/>
        <p:nvPr/>
      </p:nvGrpSpPr>
      <p:grpSpPr>
        <a:xfrm>
          <a:off x="0" y="0"/>
          <a:ext cx="0" cy="0"/>
          <a:chOff x="0" y="0"/>
          <a:chExt cx="0" cy="0"/>
        </a:xfrm>
      </p:grpSpPr>
      <p:sp>
        <p:nvSpPr>
          <p:cNvPr id="2" name="Tytuł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pl-PL" smtClean="0"/>
              <a:t>Kliknij, aby edytować styl</a:t>
            </a:r>
            <a:endParaRPr kumimoji="0" lang="en-US"/>
          </a:p>
        </p:txBody>
      </p:sp>
      <p:sp>
        <p:nvSpPr>
          <p:cNvPr id="3" name="Symbol zastępczy tekstu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pl-PL" smtClean="0"/>
              <a:t>Kliknij, aby edytować style wzorca tekstu</a:t>
            </a:r>
          </a:p>
        </p:txBody>
      </p:sp>
      <p:sp>
        <p:nvSpPr>
          <p:cNvPr id="4" name="Symbol zastępczy daty 3"/>
          <p:cNvSpPr>
            <a:spLocks noGrp="1"/>
          </p:cNvSpPr>
          <p:nvPr>
            <p:ph type="dt" sz="half" idx="10"/>
          </p:nvPr>
        </p:nvSpPr>
        <p:spPr/>
        <p:txBody>
          <a:bodyPr/>
          <a:lstStyle>
            <a:extLst/>
          </a:lstStyle>
          <a:p>
            <a:fld id="{3727165C-D97C-4A98-A314-E015D873CB91}" type="datetimeFigureOut">
              <a:rPr lang="pl-PL" smtClean="0"/>
              <a:pPr/>
              <a:t>2009-02-23</a:t>
            </a:fld>
            <a:endParaRPr lang="pl-PL"/>
          </a:p>
        </p:txBody>
      </p:sp>
      <p:sp>
        <p:nvSpPr>
          <p:cNvPr id="5" name="Symbol zastępczy stopki 4"/>
          <p:cNvSpPr>
            <a:spLocks noGrp="1"/>
          </p:cNvSpPr>
          <p:nvPr>
            <p:ph type="ftr" sz="quarter" idx="11"/>
          </p:nvPr>
        </p:nvSpPr>
        <p:spPr/>
        <p:txBody>
          <a:bodyPr/>
          <a:lstStyle>
            <a:extLst/>
          </a:lstStyle>
          <a:p>
            <a:endParaRPr lang="pl-PL"/>
          </a:p>
        </p:txBody>
      </p:sp>
      <p:sp>
        <p:nvSpPr>
          <p:cNvPr id="6" name="Symbol zastępczy numeru slajdu 5"/>
          <p:cNvSpPr>
            <a:spLocks noGrp="1"/>
          </p:cNvSpPr>
          <p:nvPr>
            <p:ph type="sldNum" sz="quarter" idx="12"/>
          </p:nvPr>
        </p:nvSpPr>
        <p:spPr/>
        <p:txBody>
          <a:bodyPr/>
          <a:lstStyle>
            <a:extLst/>
          </a:lstStyle>
          <a:p>
            <a:fld id="{BB6BCC6B-7F61-4AB0-89BB-38C6CD860E8E}" type="slidenum">
              <a:rPr lang="pl-PL" smtClean="0"/>
              <a:pPr/>
              <a:t>‹#›</a:t>
            </a:fld>
            <a:endParaRPr lang="pl-PL"/>
          </a:p>
        </p:txBody>
      </p:sp>
      <p:sp>
        <p:nvSpPr>
          <p:cNvPr id="7" name="Pag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Pag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bg>
      <p:bgRef idx="1002">
        <a:schemeClr val="bg1"/>
      </p:bgRef>
    </p:bg>
    <p:spTree>
      <p:nvGrpSpPr>
        <p:cNvPr id="1" name=""/>
        <p:cNvGrpSpPr/>
        <p:nvPr/>
      </p:nvGrpSpPr>
      <p:grpSpPr>
        <a:xfrm>
          <a:off x="0" y="0"/>
          <a:ext cx="0" cy="0"/>
          <a:chOff x="0" y="0"/>
          <a:chExt cx="0" cy="0"/>
        </a:xfrm>
      </p:grpSpPr>
      <p:sp>
        <p:nvSpPr>
          <p:cNvPr id="3" name="Symbol zastępczy zawartości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4" name="Symbol zastępczy zawartości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5" name="Symbol zastępczy daty 4"/>
          <p:cNvSpPr>
            <a:spLocks noGrp="1"/>
          </p:cNvSpPr>
          <p:nvPr>
            <p:ph type="dt" sz="half" idx="10"/>
          </p:nvPr>
        </p:nvSpPr>
        <p:spPr/>
        <p:txBody>
          <a:bodyPr/>
          <a:lstStyle>
            <a:extLst/>
          </a:lstStyle>
          <a:p>
            <a:fld id="{3727165C-D97C-4A98-A314-E015D873CB91}" type="datetimeFigureOut">
              <a:rPr lang="pl-PL" smtClean="0"/>
              <a:pPr/>
              <a:t>2009-02-23</a:t>
            </a:fld>
            <a:endParaRPr lang="pl-PL"/>
          </a:p>
        </p:txBody>
      </p:sp>
      <p:sp>
        <p:nvSpPr>
          <p:cNvPr id="6" name="Symbol zastępczy stopki 5"/>
          <p:cNvSpPr>
            <a:spLocks noGrp="1"/>
          </p:cNvSpPr>
          <p:nvPr>
            <p:ph type="ftr" sz="quarter" idx="11"/>
          </p:nvPr>
        </p:nvSpPr>
        <p:spPr/>
        <p:txBody>
          <a:bodyPr/>
          <a:lstStyle>
            <a:extLst/>
          </a:lstStyle>
          <a:p>
            <a:endParaRPr lang="pl-PL"/>
          </a:p>
        </p:txBody>
      </p:sp>
      <p:sp>
        <p:nvSpPr>
          <p:cNvPr id="7" name="Symbol zastępczy numeru slajdu 6"/>
          <p:cNvSpPr>
            <a:spLocks noGrp="1"/>
          </p:cNvSpPr>
          <p:nvPr>
            <p:ph type="sldNum" sz="quarter" idx="12"/>
          </p:nvPr>
        </p:nvSpPr>
        <p:spPr/>
        <p:txBody>
          <a:bodyPr/>
          <a:lstStyle>
            <a:extLst/>
          </a:lstStyle>
          <a:p>
            <a:fld id="{BB6BCC6B-7F61-4AB0-89BB-38C6CD860E8E}" type="slidenum">
              <a:rPr lang="pl-PL" smtClean="0"/>
              <a:pPr/>
              <a:t>‹#›</a:t>
            </a:fld>
            <a:endParaRPr lang="pl-PL"/>
          </a:p>
        </p:txBody>
      </p:sp>
      <p:sp>
        <p:nvSpPr>
          <p:cNvPr id="8" name="Tytuł 7"/>
          <p:cNvSpPr>
            <a:spLocks noGrp="1"/>
          </p:cNvSpPr>
          <p:nvPr>
            <p:ph type="title"/>
          </p:nvPr>
        </p:nvSpPr>
        <p:spPr/>
        <p:txBody>
          <a:bodyPr rtlCol="0"/>
          <a:lstStyle>
            <a:extLst/>
          </a:lstStyle>
          <a:p>
            <a:r>
              <a:rPr kumimoji="0" lang="pl-PL" smtClean="0"/>
              <a:t>Kliknij, aby edytować styl</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ównanie">
    <p:bg>
      <p:bgRef idx="1003">
        <a:schemeClr val="bg1"/>
      </p:bgRef>
    </p:bg>
    <p:spTree>
      <p:nvGrpSpPr>
        <p:cNvPr id="1" name=""/>
        <p:cNvGrpSpPr/>
        <p:nvPr/>
      </p:nvGrpSpPr>
      <p:grpSpPr>
        <a:xfrm>
          <a:off x="0" y="0"/>
          <a:ext cx="0" cy="0"/>
          <a:chOff x="0" y="0"/>
          <a:chExt cx="0" cy="0"/>
        </a:xfrm>
      </p:grpSpPr>
      <p:sp>
        <p:nvSpPr>
          <p:cNvPr id="2" name="Tytuł 1"/>
          <p:cNvSpPr>
            <a:spLocks noGrp="1"/>
          </p:cNvSpPr>
          <p:nvPr>
            <p:ph type="title"/>
          </p:nvPr>
        </p:nvSpPr>
        <p:spPr>
          <a:xfrm>
            <a:off x="457200" y="273050"/>
            <a:ext cx="8229600" cy="1143000"/>
          </a:xfrm>
        </p:spPr>
        <p:txBody>
          <a:bodyPr anchor="ctr"/>
          <a:lstStyle>
            <a:lvl1pPr>
              <a:defRPr/>
            </a:lvl1pPr>
            <a:extLst/>
          </a:lstStyle>
          <a:p>
            <a:r>
              <a:rPr kumimoji="0" lang="pl-PL" smtClean="0"/>
              <a:t>Kliknij, aby edytować styl</a:t>
            </a:r>
            <a:endParaRPr kumimoji="0" lang="en-US"/>
          </a:p>
        </p:txBody>
      </p:sp>
      <p:sp>
        <p:nvSpPr>
          <p:cNvPr id="3" name="Symbol zastępczy tekstu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l-PL" smtClean="0"/>
              <a:t>Kliknij, aby edytować style wzorca tekstu</a:t>
            </a:r>
          </a:p>
        </p:txBody>
      </p:sp>
      <p:sp>
        <p:nvSpPr>
          <p:cNvPr id="4" name="Symbol zastępczy tekstu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pl-PL" smtClean="0"/>
              <a:t>Kliknij, aby edytować style wzorca tekstu</a:t>
            </a:r>
          </a:p>
        </p:txBody>
      </p:sp>
      <p:sp>
        <p:nvSpPr>
          <p:cNvPr id="5" name="Symbol zastępczy zawartości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6" name="Symbol zastępczy zawartości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7" name="Symbol zastępczy daty 6"/>
          <p:cNvSpPr>
            <a:spLocks noGrp="1"/>
          </p:cNvSpPr>
          <p:nvPr>
            <p:ph type="dt" sz="half" idx="10"/>
          </p:nvPr>
        </p:nvSpPr>
        <p:spPr/>
        <p:txBody>
          <a:bodyPr/>
          <a:lstStyle>
            <a:extLst/>
          </a:lstStyle>
          <a:p>
            <a:fld id="{3727165C-D97C-4A98-A314-E015D873CB91}" type="datetimeFigureOut">
              <a:rPr lang="pl-PL" smtClean="0"/>
              <a:pPr/>
              <a:t>2009-02-23</a:t>
            </a:fld>
            <a:endParaRPr lang="pl-PL"/>
          </a:p>
        </p:txBody>
      </p:sp>
      <p:sp>
        <p:nvSpPr>
          <p:cNvPr id="8" name="Symbol zastępczy stopki 7"/>
          <p:cNvSpPr>
            <a:spLocks noGrp="1"/>
          </p:cNvSpPr>
          <p:nvPr>
            <p:ph type="ftr" sz="quarter" idx="11"/>
          </p:nvPr>
        </p:nvSpPr>
        <p:spPr/>
        <p:txBody>
          <a:bodyPr/>
          <a:lstStyle>
            <a:extLst/>
          </a:lstStyle>
          <a:p>
            <a:endParaRPr lang="pl-PL"/>
          </a:p>
        </p:txBody>
      </p:sp>
      <p:sp>
        <p:nvSpPr>
          <p:cNvPr id="9" name="Symbol zastępczy numeru slajdu 8"/>
          <p:cNvSpPr>
            <a:spLocks noGrp="1"/>
          </p:cNvSpPr>
          <p:nvPr>
            <p:ph type="sldNum" sz="quarter" idx="12"/>
          </p:nvPr>
        </p:nvSpPr>
        <p:spPr/>
        <p:txBody>
          <a:bodyPr/>
          <a:lstStyle>
            <a:extLst/>
          </a:lstStyle>
          <a:p>
            <a:fld id="{BB6BCC6B-7F61-4AB0-89BB-38C6CD860E8E}" type="slidenum">
              <a:rPr lang="pl-PL" smtClean="0"/>
              <a:pPr/>
              <a:t>‹#›</a:t>
            </a:fld>
            <a:endParaRPr lang="pl-PL"/>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bg>
      <p:bgRef idx="1002">
        <a:schemeClr val="bg1"/>
      </p:bgRef>
    </p:bg>
    <p:spTree>
      <p:nvGrpSpPr>
        <p:cNvPr id="1" name=""/>
        <p:cNvGrpSpPr/>
        <p:nvPr/>
      </p:nvGrpSpPr>
      <p:grpSpPr>
        <a:xfrm>
          <a:off x="0" y="0"/>
          <a:ext cx="0" cy="0"/>
          <a:chOff x="0" y="0"/>
          <a:chExt cx="0" cy="0"/>
        </a:xfrm>
      </p:grpSpPr>
      <p:sp>
        <p:nvSpPr>
          <p:cNvPr id="3" name="Symbol zastępczy daty 2"/>
          <p:cNvSpPr>
            <a:spLocks noGrp="1"/>
          </p:cNvSpPr>
          <p:nvPr>
            <p:ph type="dt" sz="half" idx="10"/>
          </p:nvPr>
        </p:nvSpPr>
        <p:spPr/>
        <p:txBody>
          <a:bodyPr/>
          <a:lstStyle>
            <a:extLst/>
          </a:lstStyle>
          <a:p>
            <a:fld id="{3727165C-D97C-4A98-A314-E015D873CB91}" type="datetimeFigureOut">
              <a:rPr lang="pl-PL" smtClean="0"/>
              <a:pPr/>
              <a:t>2009-02-23</a:t>
            </a:fld>
            <a:endParaRPr lang="pl-PL"/>
          </a:p>
        </p:txBody>
      </p:sp>
      <p:sp>
        <p:nvSpPr>
          <p:cNvPr id="4" name="Symbol zastępczy stopki 3"/>
          <p:cNvSpPr>
            <a:spLocks noGrp="1"/>
          </p:cNvSpPr>
          <p:nvPr>
            <p:ph type="ftr" sz="quarter" idx="11"/>
          </p:nvPr>
        </p:nvSpPr>
        <p:spPr/>
        <p:txBody>
          <a:bodyPr/>
          <a:lstStyle>
            <a:extLst/>
          </a:lstStyle>
          <a:p>
            <a:endParaRPr lang="pl-PL"/>
          </a:p>
        </p:txBody>
      </p:sp>
      <p:sp>
        <p:nvSpPr>
          <p:cNvPr id="5" name="Symbol zastępczy numeru slajdu 4"/>
          <p:cNvSpPr>
            <a:spLocks noGrp="1"/>
          </p:cNvSpPr>
          <p:nvPr>
            <p:ph type="sldNum" sz="quarter" idx="12"/>
          </p:nvPr>
        </p:nvSpPr>
        <p:spPr/>
        <p:txBody>
          <a:bodyPr/>
          <a:lstStyle>
            <a:extLst/>
          </a:lstStyle>
          <a:p>
            <a:fld id="{BB6BCC6B-7F61-4AB0-89BB-38C6CD860E8E}" type="slidenum">
              <a:rPr lang="pl-PL" smtClean="0"/>
              <a:pPr/>
              <a:t>‹#›</a:t>
            </a:fld>
            <a:endParaRPr lang="pl-PL"/>
          </a:p>
        </p:txBody>
      </p:sp>
      <p:sp>
        <p:nvSpPr>
          <p:cNvPr id="6" name="Tytuł 5"/>
          <p:cNvSpPr>
            <a:spLocks noGrp="1"/>
          </p:cNvSpPr>
          <p:nvPr>
            <p:ph type="title"/>
          </p:nvPr>
        </p:nvSpPr>
        <p:spPr/>
        <p:txBody>
          <a:bodyPr rtlCol="0"/>
          <a:lstStyle>
            <a:extLst/>
          </a:lstStyle>
          <a:p>
            <a:r>
              <a:rPr kumimoji="0" lang="pl-PL" smtClean="0"/>
              <a:t>Kliknij, aby edytować styl</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extLst/>
          </a:lstStyle>
          <a:p>
            <a:fld id="{3727165C-D97C-4A98-A314-E015D873CB91}" type="datetimeFigureOut">
              <a:rPr lang="pl-PL" smtClean="0"/>
              <a:pPr/>
              <a:t>2009-02-23</a:t>
            </a:fld>
            <a:endParaRPr lang="pl-PL"/>
          </a:p>
        </p:txBody>
      </p:sp>
      <p:sp>
        <p:nvSpPr>
          <p:cNvPr id="3" name="Symbol zastępczy stopki 2"/>
          <p:cNvSpPr>
            <a:spLocks noGrp="1"/>
          </p:cNvSpPr>
          <p:nvPr>
            <p:ph type="ftr" sz="quarter" idx="11"/>
          </p:nvPr>
        </p:nvSpPr>
        <p:spPr/>
        <p:txBody>
          <a:bodyPr/>
          <a:lstStyle>
            <a:extLst/>
          </a:lstStyle>
          <a:p>
            <a:endParaRPr lang="pl-PL"/>
          </a:p>
        </p:txBody>
      </p:sp>
      <p:sp>
        <p:nvSpPr>
          <p:cNvPr id="4" name="Symbol zastępczy numeru slajdu 3"/>
          <p:cNvSpPr>
            <a:spLocks noGrp="1"/>
          </p:cNvSpPr>
          <p:nvPr>
            <p:ph type="sldNum" sz="quarter" idx="12"/>
          </p:nvPr>
        </p:nvSpPr>
        <p:spPr/>
        <p:txBody>
          <a:bodyPr/>
          <a:lstStyle>
            <a:extLst/>
          </a:lstStyle>
          <a:p>
            <a:fld id="{BB6BCC6B-7F61-4AB0-89BB-38C6CD860E8E}" type="slidenum">
              <a:rPr lang="pl-PL" smtClean="0"/>
              <a:pPr/>
              <a:t>‹#›</a:t>
            </a:fld>
            <a:endParaRPr lang="pl-P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Zawartość z podpisem">
    <p:bg>
      <p:bgRef idx="1003">
        <a:schemeClr val="bg1"/>
      </p:bgRef>
    </p:bg>
    <p:spTree>
      <p:nvGrpSpPr>
        <p:cNvPr id="1" name=""/>
        <p:cNvGrpSpPr/>
        <p:nvPr/>
      </p:nvGrpSpPr>
      <p:grpSpPr>
        <a:xfrm>
          <a:off x="0" y="0"/>
          <a:ext cx="0" cy="0"/>
          <a:chOff x="0" y="0"/>
          <a:chExt cx="0" cy="0"/>
        </a:xfrm>
      </p:grpSpPr>
      <p:sp>
        <p:nvSpPr>
          <p:cNvPr id="2" name="Tytuł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pl-PL" smtClean="0"/>
              <a:t>Kliknij, aby edytować styl</a:t>
            </a:r>
            <a:endParaRPr kumimoji="0" lang="en-US"/>
          </a:p>
        </p:txBody>
      </p:sp>
      <p:sp>
        <p:nvSpPr>
          <p:cNvPr id="3" name="Symbol zastępczy tekstu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pl-PL" smtClean="0"/>
              <a:t>Kliknij, aby edytować style wzorca tekstu</a:t>
            </a:r>
          </a:p>
        </p:txBody>
      </p:sp>
      <p:sp>
        <p:nvSpPr>
          <p:cNvPr id="4" name="Symbol zastępczy zawartości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pl-PL" smtClean="0"/>
              <a:t>Kliknij, aby edytować style wzorca tekstu</a:t>
            </a:r>
          </a:p>
          <a:p>
            <a:pPr lvl="1" eaLnBrk="1" latinLnBrk="0" hangingPunct="1"/>
            <a:r>
              <a:rPr lang="pl-PL" smtClean="0"/>
              <a:t>Drugi poziom</a:t>
            </a:r>
          </a:p>
          <a:p>
            <a:pPr lvl="2" eaLnBrk="1" latinLnBrk="0" hangingPunct="1"/>
            <a:r>
              <a:rPr lang="pl-PL" smtClean="0"/>
              <a:t>Trzeci poziom</a:t>
            </a:r>
          </a:p>
          <a:p>
            <a:pPr lvl="3" eaLnBrk="1" latinLnBrk="0" hangingPunct="1"/>
            <a:r>
              <a:rPr lang="pl-PL" smtClean="0"/>
              <a:t>Czwarty poziom</a:t>
            </a:r>
          </a:p>
          <a:p>
            <a:pPr lvl="4" eaLnBrk="1" latinLnBrk="0" hangingPunct="1"/>
            <a:r>
              <a:rPr lang="pl-PL" smtClean="0"/>
              <a:t>Piąty poziom</a:t>
            </a:r>
            <a:endParaRPr kumimoji="0" lang="en-US"/>
          </a:p>
        </p:txBody>
      </p:sp>
      <p:sp>
        <p:nvSpPr>
          <p:cNvPr id="5" name="Symbol zastępczy daty 4"/>
          <p:cNvSpPr>
            <a:spLocks noGrp="1"/>
          </p:cNvSpPr>
          <p:nvPr>
            <p:ph type="dt" sz="half" idx="10"/>
          </p:nvPr>
        </p:nvSpPr>
        <p:spPr>
          <a:xfrm>
            <a:off x="6727032" y="6407944"/>
            <a:ext cx="1920240" cy="365760"/>
          </a:xfrm>
        </p:spPr>
        <p:txBody>
          <a:bodyPr/>
          <a:lstStyle>
            <a:extLst/>
          </a:lstStyle>
          <a:p>
            <a:fld id="{3727165C-D97C-4A98-A314-E015D873CB91}" type="datetimeFigureOut">
              <a:rPr lang="pl-PL" smtClean="0"/>
              <a:pPr/>
              <a:t>2009-02-23</a:t>
            </a:fld>
            <a:endParaRPr lang="pl-PL"/>
          </a:p>
        </p:txBody>
      </p:sp>
      <p:sp>
        <p:nvSpPr>
          <p:cNvPr id="6" name="Symbol zastępczy stopki 5"/>
          <p:cNvSpPr>
            <a:spLocks noGrp="1"/>
          </p:cNvSpPr>
          <p:nvPr>
            <p:ph type="ftr" sz="quarter" idx="11"/>
          </p:nvPr>
        </p:nvSpPr>
        <p:spPr/>
        <p:txBody>
          <a:bodyPr/>
          <a:lstStyle>
            <a:extLst/>
          </a:lstStyle>
          <a:p>
            <a:endParaRPr lang="pl-PL"/>
          </a:p>
        </p:txBody>
      </p:sp>
      <p:sp>
        <p:nvSpPr>
          <p:cNvPr id="7" name="Symbol zastępczy numeru slajdu 6"/>
          <p:cNvSpPr>
            <a:spLocks noGrp="1"/>
          </p:cNvSpPr>
          <p:nvPr>
            <p:ph type="sldNum" sz="quarter" idx="12"/>
          </p:nvPr>
        </p:nvSpPr>
        <p:spPr/>
        <p:txBody>
          <a:bodyPr/>
          <a:lstStyle>
            <a:extLst/>
          </a:lstStyle>
          <a:p>
            <a:fld id="{BB6BCC6B-7F61-4AB0-89BB-38C6CD860E8E}" type="slidenum">
              <a:rPr lang="pl-PL" smtClean="0"/>
              <a:pPr/>
              <a:t>‹#›</a:t>
            </a:fld>
            <a:endParaRPr lang="pl-P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az z podpisem">
    <p:bg>
      <p:bgRef idx="1002">
        <a:schemeClr val="bg1"/>
      </p:bgRef>
    </p:bg>
    <p:spTree>
      <p:nvGrpSpPr>
        <p:cNvPr id="1" name=""/>
        <p:cNvGrpSpPr/>
        <p:nvPr/>
      </p:nvGrpSpPr>
      <p:grpSpPr>
        <a:xfrm>
          <a:off x="0" y="0"/>
          <a:ext cx="0" cy="0"/>
          <a:chOff x="0" y="0"/>
          <a:chExt cx="0" cy="0"/>
        </a:xfrm>
      </p:grpSpPr>
      <p:sp>
        <p:nvSpPr>
          <p:cNvPr id="4" name="Symbol zastępczy tekstu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pl-PL" smtClean="0"/>
              <a:t>Kliknij, aby edytować style wzorca tekstu</a:t>
            </a:r>
          </a:p>
        </p:txBody>
      </p:sp>
      <p:sp>
        <p:nvSpPr>
          <p:cNvPr id="3" name="Symbol zastępczy obrazu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pl-PL" smtClean="0"/>
              <a:t>Kliknij ikonę, aby dodać obraz</a:t>
            </a:r>
            <a:endParaRPr kumimoji="0" lang="en-US" dirty="0"/>
          </a:p>
        </p:txBody>
      </p:sp>
      <p:sp>
        <p:nvSpPr>
          <p:cNvPr id="5" name="Symbol zastępczy daty 4"/>
          <p:cNvSpPr>
            <a:spLocks noGrp="1"/>
          </p:cNvSpPr>
          <p:nvPr>
            <p:ph type="dt" sz="half" idx="10"/>
          </p:nvPr>
        </p:nvSpPr>
        <p:spPr/>
        <p:txBody>
          <a:bodyPr/>
          <a:lstStyle>
            <a:lvl1pPr>
              <a:defRPr>
                <a:solidFill>
                  <a:schemeClr val="tx1"/>
                </a:solidFill>
              </a:defRPr>
            </a:lvl1pPr>
            <a:extLst/>
          </a:lstStyle>
          <a:p>
            <a:fld id="{3727165C-D97C-4A98-A314-E015D873CB91}" type="datetimeFigureOut">
              <a:rPr lang="pl-PL" smtClean="0"/>
              <a:pPr/>
              <a:t>2009-02-23</a:t>
            </a:fld>
            <a:endParaRPr lang="pl-PL"/>
          </a:p>
        </p:txBody>
      </p:sp>
      <p:sp>
        <p:nvSpPr>
          <p:cNvPr id="6" name="Symbol zastępczy stopki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pl-PL"/>
          </a:p>
        </p:txBody>
      </p:sp>
      <p:sp>
        <p:nvSpPr>
          <p:cNvPr id="7" name="Symbol zastępczy numeru slajdu 6"/>
          <p:cNvSpPr>
            <a:spLocks noGrp="1"/>
          </p:cNvSpPr>
          <p:nvPr>
            <p:ph type="sldNum" sz="quarter" idx="12"/>
          </p:nvPr>
        </p:nvSpPr>
        <p:spPr/>
        <p:txBody>
          <a:bodyPr/>
          <a:lstStyle>
            <a:lvl1pPr>
              <a:defRPr>
                <a:solidFill>
                  <a:schemeClr val="tx1"/>
                </a:solidFill>
              </a:defRPr>
            </a:lvl1pPr>
            <a:extLst/>
          </a:lstStyle>
          <a:p>
            <a:fld id="{BB6BCC6B-7F61-4AB0-89BB-38C6CD860E8E}" type="slidenum">
              <a:rPr lang="pl-PL" smtClean="0"/>
              <a:pPr/>
              <a:t>‹#›</a:t>
            </a:fld>
            <a:endParaRPr lang="pl-PL"/>
          </a:p>
        </p:txBody>
      </p:sp>
      <p:sp>
        <p:nvSpPr>
          <p:cNvPr id="2" name="Tytuł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pl-PL" smtClean="0"/>
              <a:t>Kliknij, aby edytować styl</a:t>
            </a:r>
            <a:endParaRPr kumimoji="0" lang="en-US"/>
          </a:p>
        </p:txBody>
      </p:sp>
      <p:sp>
        <p:nvSpPr>
          <p:cNvPr id="8" name="Dowolny kształt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Dowolny kształt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Trójkąt prostokątny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Łącznik prosty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Pag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Pag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Dowolny kształt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Dowolny kształt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Trójkąt prostokątny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Łącznik prosty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Symbol zastępczy tytułu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pl-PL" smtClean="0"/>
              <a:t>Kliknij, aby edytować styl</a:t>
            </a:r>
            <a:endParaRPr kumimoji="0" lang="en-US"/>
          </a:p>
        </p:txBody>
      </p:sp>
      <p:sp>
        <p:nvSpPr>
          <p:cNvPr id="30" name="Symbol zastępczy tekstu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pl-PL" smtClean="0"/>
              <a:t>Kliknij, aby edytować style wzorca tekstu</a:t>
            </a:r>
          </a:p>
          <a:p>
            <a:pPr lvl="1" eaLnBrk="1" latinLnBrk="0" hangingPunct="1"/>
            <a:r>
              <a:rPr kumimoji="0" lang="pl-PL" smtClean="0"/>
              <a:t>Drugi poziom</a:t>
            </a:r>
          </a:p>
          <a:p>
            <a:pPr lvl="2" eaLnBrk="1" latinLnBrk="0" hangingPunct="1"/>
            <a:r>
              <a:rPr kumimoji="0" lang="pl-PL" smtClean="0"/>
              <a:t>Trzeci poziom</a:t>
            </a:r>
          </a:p>
          <a:p>
            <a:pPr lvl="3" eaLnBrk="1" latinLnBrk="0" hangingPunct="1"/>
            <a:r>
              <a:rPr kumimoji="0" lang="pl-PL" smtClean="0"/>
              <a:t>Czwarty poziom</a:t>
            </a:r>
          </a:p>
          <a:p>
            <a:pPr lvl="4" eaLnBrk="1" latinLnBrk="0" hangingPunct="1"/>
            <a:r>
              <a:rPr kumimoji="0" lang="pl-PL" smtClean="0"/>
              <a:t>Piąty poziom</a:t>
            </a:r>
            <a:endParaRPr kumimoji="0" lang="en-US"/>
          </a:p>
        </p:txBody>
      </p:sp>
      <p:sp>
        <p:nvSpPr>
          <p:cNvPr id="10" name="Symbol zastępczy daty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3727165C-D97C-4A98-A314-E015D873CB91}" type="datetimeFigureOut">
              <a:rPr lang="pl-PL" smtClean="0"/>
              <a:pPr/>
              <a:t>2009-02-23</a:t>
            </a:fld>
            <a:endParaRPr lang="pl-PL"/>
          </a:p>
        </p:txBody>
      </p:sp>
      <p:sp>
        <p:nvSpPr>
          <p:cNvPr id="22" name="Symbol zastępczy stopki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pl-PL"/>
          </a:p>
        </p:txBody>
      </p:sp>
      <p:sp>
        <p:nvSpPr>
          <p:cNvPr id="18" name="Symbol zastępczy numeru slajdu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BB6BCC6B-7F61-4AB0-89BB-38C6CD860E8E}" type="slidenum">
              <a:rPr lang="pl-PL" smtClean="0"/>
              <a:pPr/>
              <a:t>‹#›</a:t>
            </a:fld>
            <a:endParaRPr lang="pl-PL"/>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6.xml"/><Relationship Id="rId4" Type="http://schemas.openxmlformats.org/officeDocument/2006/relationships/image" Target="../media/image16.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gi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rostokąt 5"/>
          <p:cNvSpPr/>
          <p:nvPr/>
        </p:nvSpPr>
        <p:spPr>
          <a:xfrm rot="20749254">
            <a:off x="1288070" y="1442449"/>
            <a:ext cx="4929222" cy="1214446"/>
          </a:xfrm>
          <a:prstGeom prst="rect">
            <a:avLst/>
          </a:prstGeom>
          <a:noFill/>
        </p:spPr>
        <p:txBody>
          <a:bodyPr wrap="none" lIns="91440" tIns="45720" rIns="91440" bIns="45720">
            <a:prstTxWarp prst="textTriangle">
              <a:avLst/>
            </a:prstTxWarp>
            <a:spAutoFit/>
          </a:bodyPr>
          <a:lstStyle/>
          <a:p>
            <a:pPr algn="ctr"/>
            <a:r>
              <a:rPr lang="pl-PL"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4">
                      <a:satMod val="175000"/>
                      <a:alpha val="40000"/>
                    </a:schemeClr>
                  </a:glow>
                  <a:reflection blurRad="12700" stA="28000" endPos="45000" dist="1000" dir="5400000" sy="-100000" algn="bl" rotWithShape="0"/>
                </a:effectLst>
                <a:latin typeface="Algerian" pitchFamily="82" charset="0"/>
              </a:rPr>
              <a:t>Święty</a:t>
            </a:r>
            <a:r>
              <a:rPr lang="pl-PL"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4">
                      <a:satMod val="175000"/>
                      <a:alpha val="40000"/>
                    </a:schemeClr>
                  </a:glow>
                  <a:reflection blurRad="12700" stA="28000" endPos="45000" dist="1000" dir="5400000" sy="-100000" algn="bl" rotWithShape="0"/>
                </a:effectLst>
              </a:rPr>
              <a:t> </a:t>
            </a:r>
            <a:r>
              <a:rPr lang="pl-PL"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4">
                      <a:satMod val="175000"/>
                      <a:alpha val="40000"/>
                    </a:schemeClr>
                  </a:glow>
                  <a:reflection blurRad="12700" stA="28000" endPos="45000" dist="1000" dir="5400000" sy="-100000" algn="bl" rotWithShape="0"/>
                </a:effectLst>
                <a:latin typeface="Algerian" pitchFamily="82" charset="0"/>
              </a:rPr>
              <a:t>Paweł</a:t>
            </a:r>
            <a:endParaRPr lang="pl-PL"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glow rad="228600">
                  <a:schemeClr val="accent4">
                    <a:satMod val="175000"/>
                    <a:alpha val="40000"/>
                  </a:schemeClr>
                </a:glow>
                <a:reflection blurRad="12700" stA="28000" endPos="45000" dist="1000" dir="5400000" sy="-100000" algn="bl" rotWithShape="0"/>
              </a:effectLst>
              <a:latin typeface="Algerian" pitchFamily="82" charset="0"/>
            </a:endParaRPr>
          </a:p>
        </p:txBody>
      </p:sp>
      <p:pic>
        <p:nvPicPr>
          <p:cNvPr id="12290" name="Picture 2" descr="http://www.opiekun.kalisz.pl/133/Images/PAWEL.JPG"/>
          <p:cNvPicPr>
            <a:picLocks noChangeAspect="1" noChangeArrowheads="1"/>
          </p:cNvPicPr>
          <p:nvPr/>
        </p:nvPicPr>
        <p:blipFill>
          <a:blip r:embed="rId3"/>
          <a:srcRect/>
          <a:stretch>
            <a:fillRect/>
          </a:stretch>
        </p:blipFill>
        <p:spPr bwMode="auto">
          <a:xfrm>
            <a:off x="5214942" y="3286124"/>
            <a:ext cx="1914525" cy="2000250"/>
          </a:xfrm>
          <a:prstGeom prst="rect">
            <a:avLst/>
          </a:prstGeom>
          <a:noFill/>
        </p:spPr>
      </p:pic>
    </p:spTree>
  </p:cSld>
  <p:clrMapOvr>
    <a:masterClrMapping/>
  </p:clrMapOvr>
  <p:transition advTm="0">
    <p:wipe dir="r"/>
    <p:sndAc>
      <p:stSnd>
        <p:snd r:embed="rId2" name="drumroll.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wipe(down)">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290"/>
                                        </p:tgtEl>
                                        <p:attrNameLst>
                                          <p:attrName>style.visibility</p:attrName>
                                        </p:attrNameLst>
                                      </p:cBhvr>
                                      <p:to>
                                        <p:strVal val="visible"/>
                                      </p:to>
                                    </p:set>
                                    <p:animEffect transition="in" filter="fade">
                                      <p:cBhvr>
                                        <p:cTn id="12" dur="2000"/>
                                        <p:tgtEl>
                                          <p:spTgt spid="122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allAtOnce"/>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785786" y="642918"/>
            <a:ext cx="4143404" cy="3693319"/>
          </a:xfrm>
          <a:prstGeom prst="rect">
            <a:avLst/>
          </a:prstGeom>
          <a:noFill/>
        </p:spPr>
        <p:txBody>
          <a:bodyPr wrap="square" rtlCol="0">
            <a:spAutoFit/>
          </a:bodyPr>
          <a:lstStyle/>
          <a:p>
            <a:pPr algn="just"/>
            <a:r>
              <a:rPr lang="pl-PL" dirty="0" smtClean="0">
                <a:latin typeface="Bradley Hand ITC" pitchFamily="66" charset="0"/>
              </a:rPr>
              <a:t>Do Listry dotarli jednak przeciwnicy Pawłowych nauk z Antiochii Pizydyjskiej i Ikonium, którzy podburzyli tłum przeciwko Apostołowi Narodów. Wywlekli go za miasto i ukamienowali, jednak apostoł przeżył i powrócił do miasta a następnego dnia wraz Barnabą odszedł do Derbe.</a:t>
            </a:r>
          </a:p>
          <a:p>
            <a:pPr algn="just"/>
            <a:r>
              <a:rPr lang="pl-PL" dirty="0" smtClean="0">
                <a:latin typeface="Bradley Hand ITC" pitchFamily="66" charset="0"/>
              </a:rPr>
              <a:t>W drodze powrotnej ponownie odwiedzili Listrę, Ikonium i Antiochię Pizydyjską, by wreszcie z portu w Attalii odpłynąć do Antiochii Syryjskiej, gdzie zdali relację ze swojej podróży misyjnej.</a:t>
            </a:r>
          </a:p>
        </p:txBody>
      </p:sp>
      <p:pic>
        <p:nvPicPr>
          <p:cNvPr id="21506" name="Picture 2" descr="http://www.magazynfamilia.pl/gfx/artykuly/70-S.Paolo-IconaTessalonica.jpg"/>
          <p:cNvPicPr>
            <a:picLocks noChangeAspect="1" noChangeArrowheads="1"/>
          </p:cNvPicPr>
          <p:nvPr/>
        </p:nvPicPr>
        <p:blipFill>
          <a:blip r:embed="rId2"/>
          <a:srcRect/>
          <a:stretch>
            <a:fillRect/>
          </a:stretch>
        </p:blipFill>
        <p:spPr bwMode="auto">
          <a:xfrm>
            <a:off x="4929190" y="2071678"/>
            <a:ext cx="3571900" cy="4185820"/>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506"/>
                                        </p:tgtEl>
                                        <p:attrNameLst>
                                          <p:attrName>style.visibility</p:attrName>
                                        </p:attrNameLst>
                                      </p:cBhvr>
                                      <p:to>
                                        <p:strVal val="visible"/>
                                      </p:to>
                                    </p:set>
                                    <p:anim calcmode="lin" valueType="num">
                                      <p:cBhvr additive="base">
                                        <p:cTn id="7" dur="500" fill="hold"/>
                                        <p:tgtEl>
                                          <p:spTgt spid="21506"/>
                                        </p:tgtEl>
                                        <p:attrNameLst>
                                          <p:attrName>ppt_x</p:attrName>
                                        </p:attrNameLst>
                                      </p:cBhvr>
                                      <p:tavLst>
                                        <p:tav tm="0">
                                          <p:val>
                                            <p:strVal val="#ppt_x"/>
                                          </p:val>
                                        </p:tav>
                                        <p:tav tm="100000">
                                          <p:val>
                                            <p:strVal val="#ppt_x"/>
                                          </p:val>
                                        </p:tav>
                                      </p:tavLst>
                                    </p:anim>
                                    <p:anim calcmode="lin" valueType="num">
                                      <p:cBhvr additive="base">
                                        <p:cTn id="8" dur="500" fill="hold"/>
                                        <p:tgtEl>
                                          <p:spTgt spid="2150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00034" y="714356"/>
            <a:ext cx="8229600" cy="1143000"/>
          </a:xfrm>
        </p:spPr>
        <p:txBody>
          <a:bodyPr>
            <a:normAutofit fontScale="90000"/>
          </a:bodyPr>
          <a:lstStyle/>
          <a:p>
            <a:pPr algn="r"/>
            <a:r>
              <a:rPr lang="pl-PL" sz="3600" dirty="0" smtClean="0">
                <a:latin typeface="Cooper Black" pitchFamily="18" charset="0"/>
              </a:rPr>
              <a:t>Druga podró</a:t>
            </a:r>
            <a:r>
              <a:rPr lang="pl-PL" sz="3600" b="1" dirty="0" smtClean="0">
                <a:latin typeface="Cooper Black" pitchFamily="18" charset="0"/>
              </a:rPr>
              <a:t>ż</a:t>
            </a:r>
            <a:r>
              <a:rPr lang="pl-PL" sz="3600" dirty="0" smtClean="0">
                <a:latin typeface="Cooper Black" pitchFamily="18" charset="0"/>
              </a:rPr>
              <a:t> misyjna </a:t>
            </a:r>
            <a:r>
              <a:rPr lang="pl-PL" sz="3600" b="1" dirty="0" smtClean="0">
                <a:latin typeface="Cooper Black" pitchFamily="18" charset="0"/>
              </a:rPr>
              <a:t>ś</a:t>
            </a:r>
            <a:r>
              <a:rPr lang="pl-PL" sz="3600" dirty="0" smtClean="0">
                <a:latin typeface="Cooper Black" pitchFamily="18" charset="0"/>
              </a:rPr>
              <a:t>w. Paw</a:t>
            </a:r>
            <a:r>
              <a:rPr lang="pl-PL" sz="3600" b="1" dirty="0" smtClean="0">
                <a:latin typeface="Cooper Black" pitchFamily="18" charset="0"/>
              </a:rPr>
              <a:t>ł</a:t>
            </a:r>
            <a:r>
              <a:rPr lang="pl-PL" sz="3600" dirty="0" smtClean="0">
                <a:latin typeface="Cooper Black" pitchFamily="18" charset="0"/>
              </a:rPr>
              <a:t>a</a:t>
            </a:r>
            <a:r>
              <a:rPr lang="pl-PL" dirty="0" smtClean="0">
                <a:latin typeface="Cooper Black" pitchFamily="18" charset="0"/>
              </a:rPr>
              <a:t/>
            </a:r>
            <a:br>
              <a:rPr lang="pl-PL" dirty="0" smtClean="0">
                <a:latin typeface="Cooper Black" pitchFamily="18" charset="0"/>
              </a:rPr>
            </a:br>
            <a:endParaRPr lang="pl-PL" dirty="0"/>
          </a:p>
        </p:txBody>
      </p:sp>
      <p:sp>
        <p:nvSpPr>
          <p:cNvPr id="7" name="pole tekstowe 6"/>
          <p:cNvSpPr txBox="1"/>
          <p:nvPr/>
        </p:nvSpPr>
        <p:spPr>
          <a:xfrm>
            <a:off x="928662" y="1928802"/>
            <a:ext cx="7572428" cy="3693319"/>
          </a:xfrm>
          <a:prstGeom prst="rect">
            <a:avLst/>
          </a:prstGeom>
          <a:noFill/>
        </p:spPr>
        <p:txBody>
          <a:bodyPr wrap="square" rtlCol="0">
            <a:spAutoFit/>
          </a:bodyPr>
          <a:lstStyle/>
          <a:p>
            <a:pPr algn="just"/>
            <a:r>
              <a:rPr lang="pl-PL" dirty="0" smtClean="0">
                <a:latin typeface="Bradley Hand ITC" pitchFamily="66" charset="0"/>
              </a:rPr>
              <a:t>Drugą podróż misyjną Pawła z Tarsu datuje się na lata 50-52.</a:t>
            </a:r>
          </a:p>
          <a:p>
            <a:pPr algn="just"/>
            <a:r>
              <a:rPr lang="pl-PL" dirty="0" smtClean="0">
                <a:latin typeface="Bradley Hand ITC" pitchFamily="66" charset="0"/>
              </a:rPr>
              <a:t>Paweł zamierzał wraz z Barnabą odwiedzić chrześcijańskie gminy, w których działali w czasie pierwszej podróży misyjnej. Barnaba chciał zabrać ze sobą Jana Marka, czemu sprzeciwiał się Paweł, mając w pamięci, że opuścił ich w Pamfilii. W efekcie Barnaba zabrał Marka i udał się z nim na Cypr, z kolei Paweł w drugą podróż misyjną wyruszył w towarzystwie Sylasa.</a:t>
            </a:r>
          </a:p>
          <a:p>
            <a:pPr algn="just"/>
            <a:r>
              <a:rPr lang="pl-PL" dirty="0" smtClean="0">
                <a:latin typeface="Bradley Hand ITC" pitchFamily="66" charset="0"/>
              </a:rPr>
              <a:t>Przez Syrię i Cylicję dotarli do Derbe. Następnie odwiedzili Listrę, gdzie dołączył do nich Tymoteusz. Później przeszli Frygię, Galację i Myzję. Zrezygnowawszy z planów odwiedzenia Bitynii, zjawili się w porcie wTroadzie. Przypuszcza się, że tam dołączył do nich Łukasz, gdyż od tego momentu relacja w </a:t>
            </a:r>
            <a:r>
              <a:rPr lang="pl-PL" i="1" dirty="0" smtClean="0">
                <a:latin typeface="Bradley Hand ITC" pitchFamily="66" charset="0"/>
              </a:rPr>
              <a:t>Dziejach Apostolskich</a:t>
            </a:r>
            <a:r>
              <a:rPr lang="pl-PL" dirty="0" smtClean="0">
                <a:latin typeface="Bradley Hand ITC" pitchFamily="66" charset="0"/>
              </a:rPr>
              <a:t> utrzymana jest w pierwszej osobie liczby mnogiej.</a:t>
            </a:r>
          </a:p>
          <a:p>
            <a:endParaRPr lang="pl-PL" dirty="0"/>
          </a:p>
        </p:txBody>
      </p:sp>
    </p:spTree>
  </p:cSld>
  <p:clrMapOvr>
    <a:masterClrMapping/>
  </p:clrMapOvr>
  <p:transition>
    <p:wipe dir="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descr="http://upload.wikimedia.org/wikipedia/commons/8/8e/Barnabas.jpg"/>
          <p:cNvPicPr>
            <a:picLocks noChangeAspect="1" noChangeArrowheads="1"/>
          </p:cNvPicPr>
          <p:nvPr/>
        </p:nvPicPr>
        <p:blipFill>
          <a:blip r:embed="rId2"/>
          <a:srcRect/>
          <a:stretch>
            <a:fillRect/>
          </a:stretch>
        </p:blipFill>
        <p:spPr bwMode="auto">
          <a:xfrm>
            <a:off x="785786" y="428604"/>
            <a:ext cx="2143140" cy="3071834"/>
          </a:xfrm>
          <a:prstGeom prst="rect">
            <a:avLst/>
          </a:prstGeom>
          <a:noFill/>
        </p:spPr>
      </p:pic>
      <p:sp>
        <p:nvSpPr>
          <p:cNvPr id="4" name="Prostokąt 3"/>
          <p:cNvSpPr/>
          <p:nvPr/>
        </p:nvSpPr>
        <p:spPr>
          <a:xfrm>
            <a:off x="428596" y="2714620"/>
            <a:ext cx="2806281" cy="707886"/>
          </a:xfrm>
          <a:prstGeom prst="rect">
            <a:avLst/>
          </a:prstGeom>
          <a:noFill/>
        </p:spPr>
        <p:txBody>
          <a:bodyPr wrap="none" lIns="91440" tIns="45720" rIns="91440" bIns="45720">
            <a:spAutoFit/>
          </a:bodyPr>
          <a:lstStyle/>
          <a:p>
            <a:pPr algn="ctr"/>
            <a:r>
              <a:rPr lang="pl-PL" sz="4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Św. Barnaba</a:t>
            </a:r>
            <a:endParaRPr lang="pl-PL" sz="4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25604" name="Picture 4" descr="http://upload.wikimedia.org/wikipedia/commons/e/eb/Andrea_Mantegna_087.jpg"/>
          <p:cNvPicPr>
            <a:picLocks noChangeAspect="1" noChangeArrowheads="1"/>
          </p:cNvPicPr>
          <p:nvPr/>
        </p:nvPicPr>
        <p:blipFill>
          <a:blip r:embed="rId3" cstate="print"/>
          <a:srcRect/>
          <a:stretch>
            <a:fillRect/>
          </a:stretch>
        </p:blipFill>
        <p:spPr bwMode="auto">
          <a:xfrm>
            <a:off x="5643570" y="428604"/>
            <a:ext cx="2357454" cy="3025231"/>
          </a:xfrm>
          <a:prstGeom prst="rect">
            <a:avLst/>
          </a:prstGeom>
          <a:noFill/>
        </p:spPr>
      </p:pic>
      <p:sp>
        <p:nvSpPr>
          <p:cNvPr id="6" name="Prostokąt 5"/>
          <p:cNvSpPr/>
          <p:nvPr/>
        </p:nvSpPr>
        <p:spPr>
          <a:xfrm>
            <a:off x="5214942" y="2714620"/>
            <a:ext cx="3223703" cy="707886"/>
          </a:xfrm>
          <a:prstGeom prst="rect">
            <a:avLst/>
          </a:prstGeom>
          <a:noFill/>
        </p:spPr>
        <p:txBody>
          <a:bodyPr wrap="none" lIns="91440" tIns="45720" rIns="91440" bIns="45720">
            <a:spAutoFit/>
          </a:bodyPr>
          <a:lstStyle/>
          <a:p>
            <a:pPr algn="ctr"/>
            <a:r>
              <a:rPr lang="pl-PL" sz="4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Św. Jan Marek</a:t>
            </a:r>
            <a:endParaRPr lang="pl-PL" sz="4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25606" name="Picture 6" descr="http://upload.wikimedia.org/wikipedia/commons/f/fa/Timothy.jpg"/>
          <p:cNvPicPr>
            <a:picLocks noChangeAspect="1" noChangeArrowheads="1"/>
          </p:cNvPicPr>
          <p:nvPr/>
        </p:nvPicPr>
        <p:blipFill>
          <a:blip r:embed="rId4"/>
          <a:srcRect/>
          <a:stretch>
            <a:fillRect/>
          </a:stretch>
        </p:blipFill>
        <p:spPr bwMode="auto">
          <a:xfrm>
            <a:off x="3071802" y="3214686"/>
            <a:ext cx="2286016" cy="3031126"/>
          </a:xfrm>
          <a:prstGeom prst="rect">
            <a:avLst/>
          </a:prstGeom>
          <a:noFill/>
        </p:spPr>
      </p:pic>
      <p:sp>
        <p:nvSpPr>
          <p:cNvPr id="8" name="Prostokąt 7"/>
          <p:cNvSpPr/>
          <p:nvPr/>
        </p:nvSpPr>
        <p:spPr>
          <a:xfrm>
            <a:off x="3000364" y="5357826"/>
            <a:ext cx="2468496" cy="707886"/>
          </a:xfrm>
          <a:prstGeom prst="rect">
            <a:avLst/>
          </a:prstGeom>
          <a:noFill/>
        </p:spPr>
        <p:txBody>
          <a:bodyPr wrap="none" lIns="91440" tIns="45720" rIns="91440" bIns="45720">
            <a:spAutoFit/>
          </a:bodyPr>
          <a:lstStyle/>
          <a:p>
            <a:pPr algn="ctr"/>
            <a:r>
              <a:rPr lang="pl-PL" sz="4000" b="1" cap="none" spc="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Tymoteusz</a:t>
            </a:r>
            <a:endParaRPr lang="pl-PL" sz="4000" b="1" cap="none" spc="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transition advTm="300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602"/>
                                        </p:tgtEl>
                                        <p:attrNameLst>
                                          <p:attrName>style.visibility</p:attrName>
                                        </p:attrNameLst>
                                      </p:cBhvr>
                                      <p:to>
                                        <p:strVal val="visible"/>
                                      </p:to>
                                    </p:set>
                                    <p:animEffect transition="in" filter="fade">
                                      <p:cBhvr>
                                        <p:cTn id="7" dur="2000"/>
                                        <p:tgtEl>
                                          <p:spTgt spid="2560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604"/>
                                        </p:tgtEl>
                                        <p:attrNameLst>
                                          <p:attrName>style.visibility</p:attrName>
                                        </p:attrNameLst>
                                      </p:cBhvr>
                                      <p:to>
                                        <p:strVal val="visible"/>
                                      </p:to>
                                    </p:set>
                                    <p:animEffect transition="in" filter="fade">
                                      <p:cBhvr>
                                        <p:cTn id="12" dur="2000"/>
                                        <p:tgtEl>
                                          <p:spTgt spid="2560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606"/>
                                        </p:tgtEl>
                                        <p:attrNameLst>
                                          <p:attrName>style.visibility</p:attrName>
                                        </p:attrNameLst>
                                      </p:cBhvr>
                                      <p:to>
                                        <p:strVal val="visible"/>
                                      </p:to>
                                    </p:set>
                                    <p:animEffect transition="in" filter="fade">
                                      <p:cBhvr>
                                        <p:cTn id="17" dur="2000"/>
                                        <p:tgtEl>
                                          <p:spTgt spid="25606"/>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grpId="0" nodeType="click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additive="base">
                                        <p:cTn id="22"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 calcmode="lin" valueType="num">
                                      <p:cBhvr additive="base">
                                        <p:cTn id="28"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 calcmode="lin" valueType="num">
                                      <p:cBhvr additive="base">
                                        <p:cTn id="34" dur="5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P spid="6" grpId="0" build="p"/>
      <p:bldP spid="8"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p:cNvSpPr txBox="1"/>
          <p:nvPr/>
        </p:nvSpPr>
        <p:spPr>
          <a:xfrm>
            <a:off x="1071538" y="785794"/>
            <a:ext cx="7000924" cy="5078313"/>
          </a:xfrm>
          <a:prstGeom prst="rect">
            <a:avLst/>
          </a:prstGeom>
          <a:noFill/>
        </p:spPr>
        <p:txBody>
          <a:bodyPr wrap="square" rtlCol="0">
            <a:spAutoFit/>
          </a:bodyPr>
          <a:lstStyle/>
          <a:p>
            <a:r>
              <a:rPr lang="pl-PL" dirty="0" smtClean="0">
                <a:latin typeface="Bradley Hand ITC" pitchFamily="66" charset="0"/>
              </a:rPr>
              <a:t>Z Troady popłynęli do Samotraki, a już następnego dnia do Neapolu (obecna Cavalla). W Filippi spędzili kilka dni; wtedy Paweł ochrzcił Lidię, handlarkę purpury z Tiatyry. Tam też Paweł uzdrowił opętaną niewolnicę. Ściągnął tym na siebie gniew jej właścicieli (dziewczyna zarabiała jako wróżka), którzy oskarżyli jego i Sylasa przed pretorami. Ci kazali zbić rózgami misjonarzy, a następnie wtrącić ich do więzienia. Nocne trzęsienie ziemi przyniosło wolność Pawłowi i Sylasowi; następnego dnia zostali uwolnieni przez pretorów.</a:t>
            </a:r>
          </a:p>
          <a:p>
            <a:r>
              <a:rPr lang="pl-PL" dirty="0" smtClean="0">
                <a:latin typeface="Bradley Hand ITC" pitchFamily="66" charset="0"/>
              </a:rPr>
              <a:t>Przez Amfipolis i Apolonię dotarli do Tessaloniki, gdzie Paweł - zgodnie ze swoim zwyczajem - zaczął działalność od wystąpień w żydowskiej synagodze. Po trzech tygodniach zdołał pozyskać dla chrześcijaństwa grupkę Żydów, a także Greków. Część gminy żydowskiej otwarcie wystąpiła przeciwko Pawłowi i Sylasowi; w takiej sytuacji skierowali się do Berei.</a:t>
            </a:r>
          </a:p>
          <a:p>
            <a:r>
              <a:rPr lang="pl-PL" dirty="0" smtClean="0">
                <a:latin typeface="Bradley Hand ITC" pitchFamily="66" charset="0"/>
              </a:rPr>
              <a:t>Pozostawiwszy tam Sylasa i Tymoteusza, Paweł udał się do Aten. Tam udało się mu nawrócić nielicznych, m.in. Dionizego Areopagitę i Damaris. Z Aten udał się do Koryntu, gdzie przebywał przez mniej więcej półtora roku.</a:t>
            </a:r>
          </a:p>
        </p:txBody>
      </p:sp>
    </p:spTree>
  </p:cSld>
  <p:clrMapOvr>
    <a:masterClrMapping/>
  </p:clrMapOvr>
  <p:transition>
    <p:wipe dir="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le tekstowe 2"/>
          <p:cNvSpPr txBox="1"/>
          <p:nvPr/>
        </p:nvSpPr>
        <p:spPr>
          <a:xfrm>
            <a:off x="571472" y="357166"/>
            <a:ext cx="4071966" cy="6463308"/>
          </a:xfrm>
          <a:prstGeom prst="rect">
            <a:avLst/>
          </a:prstGeom>
          <a:noFill/>
        </p:spPr>
        <p:txBody>
          <a:bodyPr wrap="square" rtlCol="0">
            <a:spAutoFit/>
          </a:bodyPr>
          <a:lstStyle/>
          <a:p>
            <a:pPr algn="just"/>
            <a:r>
              <a:rPr lang="pl-PL" dirty="0" smtClean="0">
                <a:latin typeface="Bradley Hand ITC" pitchFamily="66" charset="0"/>
              </a:rPr>
              <a:t>W Koryncie do Pawła dołączyli Pryscylla i Akwila. Przybyli też do miasta Sylas i Tymoteusz. Pawłowi udało się nawrócić m.in. Kryspusa, przełożonego synagogi, jednak nieprzychylna mu część Żydów oskarżyła go przed nowym prokonsulem Achai - Gallionem. Ten uznał, że charakter sporu jest wyłącznie religijny i pozostawił go do rozwiązania samym Żydom.</a:t>
            </a:r>
          </a:p>
          <a:p>
            <a:pPr algn="just"/>
            <a:r>
              <a:rPr lang="pl-PL" dirty="0" smtClean="0">
                <a:latin typeface="Bradley Hand ITC" pitchFamily="66" charset="0"/>
              </a:rPr>
              <a:t>Paweł, opuściwszy Korynt w towarzystwie małżeństwa Akwili i Pryscylli, popłynął w stronę Syrii. W Kenchrach, zgodnie z wcześniej złożonym ślubowaniem, ogolił głowę. Następnie zatrzymał się w Efezie, gdzie zostawił Akwilę i Pryscyllę. Sam nie chciał pozostać dłużej w mieście, ale zapewniał, że postara się jeszcze tam wrócić. Wrócił do Antiochii, lecz nie zatrzymał się tam zbyt długo.</a:t>
            </a:r>
          </a:p>
          <a:p>
            <a:endParaRPr lang="pl-PL" dirty="0"/>
          </a:p>
        </p:txBody>
      </p:sp>
      <p:pic>
        <p:nvPicPr>
          <p:cNvPr id="26626" name="Picture 2" descr="http://www.bankowcywarszawa.pl/s_ver7/grafika/spotkanie_3/spotkanie_3_15_korynt_pozostalosci_miasta.jpg"/>
          <p:cNvPicPr>
            <a:picLocks noChangeAspect="1" noChangeArrowheads="1"/>
          </p:cNvPicPr>
          <p:nvPr/>
        </p:nvPicPr>
        <p:blipFill>
          <a:blip r:embed="rId2"/>
          <a:srcRect/>
          <a:stretch>
            <a:fillRect/>
          </a:stretch>
        </p:blipFill>
        <p:spPr bwMode="auto">
          <a:xfrm>
            <a:off x="4929190" y="571480"/>
            <a:ext cx="3500462" cy="2881596"/>
          </a:xfrm>
          <a:prstGeom prst="rect">
            <a:avLst/>
          </a:prstGeom>
          <a:noFill/>
        </p:spPr>
      </p:pic>
      <p:sp>
        <p:nvSpPr>
          <p:cNvPr id="5" name="Prostokąt 4"/>
          <p:cNvSpPr/>
          <p:nvPr/>
        </p:nvSpPr>
        <p:spPr>
          <a:xfrm>
            <a:off x="5000628" y="642918"/>
            <a:ext cx="3333070" cy="523220"/>
          </a:xfrm>
          <a:prstGeom prst="rect">
            <a:avLst/>
          </a:prstGeom>
          <a:noFill/>
        </p:spPr>
        <p:txBody>
          <a:bodyPr wrap="square" lIns="91440" tIns="45720" rIns="91440" bIns="45720">
            <a:spAutoFit/>
          </a:bodyPr>
          <a:lstStyle/>
          <a:p>
            <a:pPr algn="ctr"/>
            <a:r>
              <a:rPr lang="pl-PL"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Handwriting" pitchFamily="66" charset="0"/>
              </a:rPr>
              <a:t>Korynt</a:t>
            </a:r>
            <a:endParaRPr lang="pl-PL"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Handwriting" pitchFamily="66" charset="0"/>
            </a:endParaRPr>
          </a:p>
        </p:txBody>
      </p:sp>
      <p:pic>
        <p:nvPicPr>
          <p:cNvPr id="26628" name="Picture 4" descr="http://www.emta.org.au/upload/images/Syria/Syria.jpg"/>
          <p:cNvPicPr>
            <a:picLocks noChangeAspect="1" noChangeArrowheads="1"/>
          </p:cNvPicPr>
          <p:nvPr/>
        </p:nvPicPr>
        <p:blipFill>
          <a:blip r:embed="rId3"/>
          <a:srcRect/>
          <a:stretch>
            <a:fillRect/>
          </a:stretch>
        </p:blipFill>
        <p:spPr bwMode="auto">
          <a:xfrm>
            <a:off x="5143504" y="3500438"/>
            <a:ext cx="3071834" cy="2790981"/>
          </a:xfrm>
          <a:prstGeom prst="rect">
            <a:avLst/>
          </a:prstGeom>
          <a:noFill/>
        </p:spPr>
      </p:pic>
      <p:sp>
        <p:nvSpPr>
          <p:cNvPr id="7" name="Prostokąt 6"/>
          <p:cNvSpPr/>
          <p:nvPr/>
        </p:nvSpPr>
        <p:spPr>
          <a:xfrm>
            <a:off x="5072066" y="5643578"/>
            <a:ext cx="3333070" cy="523220"/>
          </a:xfrm>
          <a:prstGeom prst="rect">
            <a:avLst/>
          </a:prstGeom>
          <a:noFill/>
        </p:spPr>
        <p:txBody>
          <a:bodyPr wrap="square" lIns="91440" tIns="45720" rIns="91440" bIns="45720">
            <a:spAutoFit/>
          </a:bodyPr>
          <a:lstStyle/>
          <a:p>
            <a:pPr algn="ctr"/>
            <a:r>
              <a:rPr lang="pl-PL"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Handwriting" pitchFamily="66" charset="0"/>
              </a:rPr>
              <a:t>Syria</a:t>
            </a:r>
            <a:endParaRPr lang="pl-PL"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Handwriting" pitchFamily="66"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fade">
                                      <p:cBhvr>
                                        <p:cTn id="7" dur="2000"/>
                                        <p:tgtEl>
                                          <p:spTgt spid="266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6628"/>
                                        </p:tgtEl>
                                        <p:attrNameLst>
                                          <p:attrName>style.visibility</p:attrName>
                                        </p:attrNameLst>
                                      </p:cBhvr>
                                      <p:to>
                                        <p:strVal val="visible"/>
                                      </p:to>
                                    </p:set>
                                    <p:animEffect transition="in" filter="fade">
                                      <p:cBhvr>
                                        <p:cTn id="12" dur="2000"/>
                                        <p:tgtEl>
                                          <p:spTgt spid="2662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wipe(down)">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wipe(down)">
                                      <p:cBhvr>
                                        <p:cTn id="2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7"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857224" y="500042"/>
            <a:ext cx="7715304" cy="600164"/>
          </a:xfrm>
          <a:prstGeom prst="rect">
            <a:avLst/>
          </a:prstGeom>
          <a:noFill/>
        </p:spPr>
        <p:txBody>
          <a:bodyPr wrap="square" rtlCol="0">
            <a:spAutoFit/>
          </a:bodyPr>
          <a:lstStyle/>
          <a:p>
            <a:pPr algn="r"/>
            <a:r>
              <a:rPr lang="pl-PL" sz="3200" dirty="0" smtClean="0">
                <a:latin typeface="Cooper Black" pitchFamily="18" charset="0"/>
              </a:rPr>
              <a:t>Trzecia podró</a:t>
            </a:r>
            <a:r>
              <a:rPr lang="pl-PL" sz="3300" b="1" dirty="0" smtClean="0">
                <a:latin typeface="Cooper Black" pitchFamily="18" charset="0"/>
              </a:rPr>
              <a:t>ż</a:t>
            </a:r>
            <a:r>
              <a:rPr lang="pl-PL" sz="3200" dirty="0" smtClean="0">
                <a:latin typeface="Cooper Black" pitchFamily="18" charset="0"/>
              </a:rPr>
              <a:t> misyjna </a:t>
            </a:r>
            <a:r>
              <a:rPr lang="pl-PL" sz="3300" b="1" dirty="0" smtClean="0">
                <a:latin typeface="Cooper Black" pitchFamily="18" charset="0"/>
              </a:rPr>
              <a:t>ś</a:t>
            </a:r>
            <a:r>
              <a:rPr lang="pl-PL" sz="3200" dirty="0" smtClean="0">
                <a:latin typeface="Cooper Black" pitchFamily="18" charset="0"/>
              </a:rPr>
              <a:t>w. Paw</a:t>
            </a:r>
            <a:r>
              <a:rPr lang="pl-PL" sz="3300" b="1" dirty="0" smtClean="0">
                <a:latin typeface="Cooper Black" pitchFamily="18" charset="0"/>
              </a:rPr>
              <a:t>ł</a:t>
            </a:r>
            <a:r>
              <a:rPr lang="pl-PL" sz="3200" dirty="0" smtClean="0">
                <a:latin typeface="Cooper Black" pitchFamily="18" charset="0"/>
              </a:rPr>
              <a:t>a</a:t>
            </a:r>
            <a:endParaRPr lang="pl-PL" sz="3200" dirty="0">
              <a:latin typeface="Cooper Black" pitchFamily="18" charset="0"/>
            </a:endParaRPr>
          </a:p>
        </p:txBody>
      </p:sp>
      <p:pic>
        <p:nvPicPr>
          <p:cNvPr id="28674" name="Picture 2" descr="http://www.fostertravel.pl/photo/big/5029_Efez_Turcja.jpg"/>
          <p:cNvPicPr>
            <a:picLocks noChangeAspect="1" noChangeArrowheads="1"/>
          </p:cNvPicPr>
          <p:nvPr/>
        </p:nvPicPr>
        <p:blipFill>
          <a:blip r:embed="rId2"/>
          <a:srcRect/>
          <a:stretch>
            <a:fillRect/>
          </a:stretch>
        </p:blipFill>
        <p:spPr bwMode="auto">
          <a:xfrm>
            <a:off x="4714876" y="2857496"/>
            <a:ext cx="3619525" cy="2714644"/>
          </a:xfrm>
          <a:prstGeom prst="rect">
            <a:avLst/>
          </a:prstGeom>
          <a:noFill/>
        </p:spPr>
      </p:pic>
      <p:sp>
        <p:nvSpPr>
          <p:cNvPr id="3" name="pole tekstowe 2"/>
          <p:cNvSpPr txBox="1"/>
          <p:nvPr/>
        </p:nvSpPr>
        <p:spPr>
          <a:xfrm>
            <a:off x="714348" y="1357298"/>
            <a:ext cx="8072494" cy="1631216"/>
          </a:xfrm>
          <a:prstGeom prst="rect">
            <a:avLst/>
          </a:prstGeom>
          <a:noFill/>
        </p:spPr>
        <p:txBody>
          <a:bodyPr wrap="square" rtlCol="0">
            <a:spAutoFit/>
          </a:bodyPr>
          <a:lstStyle/>
          <a:p>
            <a:r>
              <a:rPr lang="pl-PL" sz="1600" dirty="0" smtClean="0">
                <a:latin typeface="Bradley Hand ITC" pitchFamily="66" charset="0"/>
              </a:rPr>
              <a:t>Trzecią podróż misyjną Pawła z Tarsu datuje się na lata 53-58.</a:t>
            </a:r>
          </a:p>
          <a:p>
            <a:pPr algn="just"/>
            <a:r>
              <a:rPr lang="pl-PL" sz="1600" dirty="0" smtClean="0">
                <a:latin typeface="Bradley Hand ITC" pitchFamily="66" charset="0"/>
              </a:rPr>
              <a:t>Po krótkim pobycie w Antiochii Paweł odwiedził gminy chrześcijańskiej w Galacji i Frygii, skąd skierował się do Efezu. W Efezie przebywał przez dwa lata. Najpierw udało mu się pozyskać zwolenników Apollosa z Aleksandrii, ucznia Jana Chrzciciela. Przez trzy miesiące nauczał w synagodze, jednak wobec sprzeciwu części Żydów przeniósł się do</a:t>
            </a:r>
          </a:p>
          <a:p>
            <a:endParaRPr lang="pl-PL" dirty="0"/>
          </a:p>
        </p:txBody>
      </p:sp>
      <p:sp>
        <p:nvSpPr>
          <p:cNvPr id="5" name="pole tekstowe 4"/>
          <p:cNvSpPr txBox="1"/>
          <p:nvPr/>
        </p:nvSpPr>
        <p:spPr>
          <a:xfrm>
            <a:off x="785786" y="2643182"/>
            <a:ext cx="3643338" cy="3046988"/>
          </a:xfrm>
          <a:prstGeom prst="rect">
            <a:avLst/>
          </a:prstGeom>
          <a:noFill/>
        </p:spPr>
        <p:txBody>
          <a:bodyPr wrap="square" rtlCol="0">
            <a:spAutoFit/>
          </a:bodyPr>
          <a:lstStyle/>
          <a:p>
            <a:pPr algn="just"/>
            <a:r>
              <a:rPr lang="pl-PL" sz="1600" dirty="0" smtClean="0">
                <a:latin typeface="Bradley Hand ITC" pitchFamily="66" charset="0"/>
              </a:rPr>
              <a:t>szkoły Tyrannosa. Zaniepokojony sytuacją w gminie w Koryncie skierował do niej niezachowany list (tzw. przedkanoniczny list do Koryntian). Dalsze wieści o sporach między korynckimi chrześcijanami, sprawiły, że wiosną 55 roku Paweł napisał tzw. Pierwszy List do Koryntian. Wreszcie Apostoł Narodów sam udał się do Koryntu, ale nic tam nie osiągnął. Znieważony przez jednego z tamtejszych starszych, powrócił</a:t>
            </a:r>
            <a:endParaRPr lang="pl-PL" sz="1600" dirty="0"/>
          </a:p>
        </p:txBody>
      </p:sp>
      <p:sp>
        <p:nvSpPr>
          <p:cNvPr id="6" name="pole tekstowe 5"/>
          <p:cNvSpPr txBox="1"/>
          <p:nvPr/>
        </p:nvSpPr>
        <p:spPr>
          <a:xfrm>
            <a:off x="857224" y="5643578"/>
            <a:ext cx="7929618" cy="584775"/>
          </a:xfrm>
          <a:prstGeom prst="rect">
            <a:avLst/>
          </a:prstGeom>
          <a:noFill/>
        </p:spPr>
        <p:txBody>
          <a:bodyPr wrap="square" rtlCol="0">
            <a:spAutoFit/>
          </a:bodyPr>
          <a:lstStyle/>
          <a:p>
            <a:r>
              <a:rPr lang="pl-PL" sz="1600" dirty="0" smtClean="0">
                <a:latin typeface="Bradley Hand ITC" pitchFamily="66" charset="0"/>
              </a:rPr>
              <a:t>końcem 57 roku do Efezu, skąd wysłał kolejny list do Koryntian (niezachowany). Przypuszcza się, że w tym czasie napisał także List do Filipian.</a:t>
            </a:r>
            <a:endParaRPr lang="pl-PL" sz="1600" dirty="0"/>
          </a:p>
        </p:txBody>
      </p:sp>
      <p:sp>
        <p:nvSpPr>
          <p:cNvPr id="7" name="Prostokąt 6"/>
          <p:cNvSpPr/>
          <p:nvPr/>
        </p:nvSpPr>
        <p:spPr>
          <a:xfrm>
            <a:off x="4857752" y="2928934"/>
            <a:ext cx="3333070" cy="523220"/>
          </a:xfrm>
          <a:prstGeom prst="rect">
            <a:avLst/>
          </a:prstGeom>
          <a:noFill/>
        </p:spPr>
        <p:txBody>
          <a:bodyPr wrap="square" lIns="91440" tIns="45720" rIns="91440" bIns="45720">
            <a:spAutoFit/>
          </a:bodyPr>
          <a:lstStyle/>
          <a:p>
            <a:pPr algn="ctr"/>
            <a:r>
              <a:rPr lang="pl-PL"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Handwriting" pitchFamily="66" charset="0"/>
              </a:rPr>
              <a:t>Efez</a:t>
            </a:r>
            <a:endParaRPr lang="pl-PL"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Handwriting" pitchFamily="66"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fade">
                                      <p:cBhvr>
                                        <p:cTn id="7" dur="20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wipe(down)">
                                      <p:cBhvr>
                                        <p:cTn id="1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http://www.azymutczarter.com.pl/grecja/mapa_grecja.gif"/>
          <p:cNvPicPr>
            <a:picLocks noChangeAspect="1" noChangeArrowheads="1"/>
          </p:cNvPicPr>
          <p:nvPr/>
        </p:nvPicPr>
        <p:blipFill>
          <a:blip r:embed="rId2"/>
          <a:srcRect/>
          <a:stretch>
            <a:fillRect/>
          </a:stretch>
        </p:blipFill>
        <p:spPr bwMode="auto">
          <a:xfrm>
            <a:off x="1500166" y="3500438"/>
            <a:ext cx="3048000" cy="2943225"/>
          </a:xfrm>
          <a:prstGeom prst="rect">
            <a:avLst/>
          </a:prstGeom>
          <a:noFill/>
        </p:spPr>
      </p:pic>
      <p:sp>
        <p:nvSpPr>
          <p:cNvPr id="2" name="pole tekstowe 1"/>
          <p:cNvSpPr txBox="1"/>
          <p:nvPr/>
        </p:nvSpPr>
        <p:spPr>
          <a:xfrm>
            <a:off x="214282" y="214290"/>
            <a:ext cx="4500594" cy="3770263"/>
          </a:xfrm>
          <a:prstGeom prst="rect">
            <a:avLst/>
          </a:prstGeom>
          <a:noFill/>
        </p:spPr>
        <p:txBody>
          <a:bodyPr wrap="square" rtlCol="0">
            <a:spAutoFit/>
          </a:bodyPr>
          <a:lstStyle/>
          <a:p>
            <a:r>
              <a:rPr lang="pl-PL" sz="1700" dirty="0" smtClean="0">
                <a:latin typeface="Bradley Hand ITC" pitchFamily="66" charset="0"/>
              </a:rPr>
              <a:t>Planował udać się do Rzymu i w celu przygotowania podróży wysłał do Macedonii swoich dwóch pomocników - Tymoteusza i Erasta. Wtedy w Efezie doszło do poważnych rozruchów. Sukcesy misyjne Pawła spowodowały drastyczny spadek kupna srebrnych świątyniek Artemidy Efeskiej. Na czele niezadowolonych stanął kupiec Demetriusz. Sytuację zdołał uspokoić miejscowy sekretarz, a Paweł wyruszył do Macedonii. W czasie pobytu w Macedonii, pod koniec 57 roku, napisał Drugi List do Koryntian.</a:t>
            </a:r>
          </a:p>
          <a:p>
            <a:endParaRPr lang="pl-PL" dirty="0"/>
          </a:p>
        </p:txBody>
      </p:sp>
      <p:sp>
        <p:nvSpPr>
          <p:cNvPr id="4" name="pole tekstowe 3"/>
          <p:cNvSpPr txBox="1"/>
          <p:nvPr/>
        </p:nvSpPr>
        <p:spPr>
          <a:xfrm>
            <a:off x="4643438" y="3929067"/>
            <a:ext cx="4143404" cy="2985433"/>
          </a:xfrm>
          <a:prstGeom prst="rect">
            <a:avLst/>
          </a:prstGeom>
          <a:noFill/>
        </p:spPr>
        <p:txBody>
          <a:bodyPr wrap="square" rtlCol="0">
            <a:spAutoFit/>
          </a:bodyPr>
          <a:lstStyle/>
          <a:p>
            <a:r>
              <a:rPr lang="pl-PL" sz="1700" dirty="0" smtClean="0">
                <a:latin typeface="Bradley Hand ITC" pitchFamily="66" charset="0"/>
              </a:rPr>
              <a:t>Z Macedonii udał się do Grecji, gdzie przebywał przez trzy miesiące. Następnie chciał drogą morską udać się do Syrii. Paweł dowiedział się, że niektórzy Żydzi planowali go zabić przy tej okazji, dlatego wybrał drogę lądową. W drodze do Azji Mniejszej, która wiodła przez Macedonię towarzyszyli mu Sopater, Arystarch, Sekundus, Gajus z Derbe, Tymoteusz, Tychik, Trofim i Łukasz.</a:t>
            </a:r>
          </a:p>
          <a:p>
            <a:endParaRPr lang="pl-PL" dirty="0"/>
          </a:p>
        </p:txBody>
      </p:sp>
      <p:pic>
        <p:nvPicPr>
          <p:cNvPr id="29704" name="Picture 8" descr="http://www.cnn.com/WORLD/europe/9904/26/macedonia.impact/macedonia.skopje.lg.jpg"/>
          <p:cNvPicPr>
            <a:picLocks noChangeAspect="1" noChangeArrowheads="1"/>
          </p:cNvPicPr>
          <p:nvPr/>
        </p:nvPicPr>
        <p:blipFill>
          <a:blip r:embed="rId3"/>
          <a:srcRect/>
          <a:stretch>
            <a:fillRect/>
          </a:stretch>
        </p:blipFill>
        <p:spPr bwMode="auto">
          <a:xfrm>
            <a:off x="5000628" y="214290"/>
            <a:ext cx="3619500" cy="3600450"/>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9698"/>
                                        </p:tgtEl>
                                        <p:attrNameLst>
                                          <p:attrName>style.visibility</p:attrName>
                                        </p:attrNameLst>
                                      </p:cBhvr>
                                      <p:to>
                                        <p:strVal val="visible"/>
                                      </p:to>
                                    </p:set>
                                    <p:anim calcmode="lin" valueType="num">
                                      <p:cBhvr additive="base">
                                        <p:cTn id="7" dur="500" fill="hold"/>
                                        <p:tgtEl>
                                          <p:spTgt spid="29698"/>
                                        </p:tgtEl>
                                        <p:attrNameLst>
                                          <p:attrName>ppt_x</p:attrName>
                                        </p:attrNameLst>
                                      </p:cBhvr>
                                      <p:tavLst>
                                        <p:tav tm="0">
                                          <p:val>
                                            <p:strVal val="#ppt_x"/>
                                          </p:val>
                                        </p:tav>
                                        <p:tav tm="100000">
                                          <p:val>
                                            <p:strVal val="#ppt_x"/>
                                          </p:val>
                                        </p:tav>
                                      </p:tavLst>
                                    </p:anim>
                                    <p:anim calcmode="lin" valueType="num">
                                      <p:cBhvr additive="base">
                                        <p:cTn id="8" dur="500" fill="hold"/>
                                        <p:tgtEl>
                                          <p:spTgt spid="2969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9704"/>
                                        </p:tgtEl>
                                        <p:attrNameLst>
                                          <p:attrName>style.visibility</p:attrName>
                                        </p:attrNameLst>
                                      </p:cBhvr>
                                      <p:to>
                                        <p:strVal val="visible"/>
                                      </p:to>
                                    </p:set>
                                    <p:anim calcmode="lin" valueType="num">
                                      <p:cBhvr additive="base">
                                        <p:cTn id="13" dur="500" fill="hold"/>
                                        <p:tgtEl>
                                          <p:spTgt spid="29704"/>
                                        </p:tgtEl>
                                        <p:attrNameLst>
                                          <p:attrName>ppt_x</p:attrName>
                                        </p:attrNameLst>
                                      </p:cBhvr>
                                      <p:tavLst>
                                        <p:tav tm="0">
                                          <p:val>
                                            <p:strVal val="#ppt_x"/>
                                          </p:val>
                                        </p:tav>
                                        <p:tav tm="100000">
                                          <p:val>
                                            <p:strVal val="#ppt_x"/>
                                          </p:val>
                                        </p:tav>
                                      </p:tavLst>
                                    </p:anim>
                                    <p:anim calcmode="lin" valueType="num">
                                      <p:cBhvr additive="base">
                                        <p:cTn id="14" dur="500" fill="hold"/>
                                        <p:tgtEl>
                                          <p:spTgt spid="2970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642910" y="642918"/>
            <a:ext cx="3214710" cy="5355312"/>
          </a:xfrm>
          <a:prstGeom prst="rect">
            <a:avLst/>
          </a:prstGeom>
          <a:noFill/>
        </p:spPr>
        <p:txBody>
          <a:bodyPr wrap="square" rtlCol="0">
            <a:spAutoFit/>
          </a:bodyPr>
          <a:lstStyle/>
          <a:p>
            <a:r>
              <a:rPr lang="pl-PL" dirty="0" smtClean="0">
                <a:latin typeface="Bradley Hand ITC" pitchFamily="66" charset="0"/>
              </a:rPr>
              <a:t>Po drodze Paweł zatrzymał się w Troadzie. Gdy przemawiał do wiernych do późnych godzin nocnych, zmorzony snem młodzieniec imieniem Eutych spadł z trzeciego piętra i zabił się. Pawłowi udało się go przywrócić do życia.</a:t>
            </a:r>
          </a:p>
          <a:p>
            <a:r>
              <a:rPr lang="pl-PL" dirty="0" smtClean="0">
                <a:latin typeface="Bradley Hand ITC" pitchFamily="66" charset="0"/>
              </a:rPr>
              <a:t>Paweł udał się pieszo do Assos, skąd skierował się prosto do Miletu. Ominął Efez, ponieważ chciał zdążyć do Jerozolimy na Święto Pięćdziesiątnicy. Wezwał do Miletu prezbiterów z Efezów i wygłosił do nich mowę pożegnalną. Zasmucił zebranych, mówiąc, że go więcej nie zobaczą.</a:t>
            </a:r>
          </a:p>
          <a:p>
            <a:endParaRPr lang="pl-PL" dirty="0"/>
          </a:p>
        </p:txBody>
      </p:sp>
      <p:pic>
        <p:nvPicPr>
          <p:cNvPr id="30722" name="Picture 2" descr="http://upload.wikimedia.org/wikipedia/commons/0/0e/Troas.png"/>
          <p:cNvPicPr>
            <a:picLocks noChangeAspect="1" noChangeArrowheads="1"/>
          </p:cNvPicPr>
          <p:nvPr/>
        </p:nvPicPr>
        <p:blipFill>
          <a:blip r:embed="rId2"/>
          <a:srcRect/>
          <a:stretch>
            <a:fillRect/>
          </a:stretch>
        </p:blipFill>
        <p:spPr bwMode="auto">
          <a:xfrm>
            <a:off x="3857620" y="714356"/>
            <a:ext cx="4953000" cy="5133975"/>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additive="base">
                                        <p:cTn id="7" dur="500" fill="hold"/>
                                        <p:tgtEl>
                                          <p:spTgt spid="30722"/>
                                        </p:tgtEl>
                                        <p:attrNameLst>
                                          <p:attrName>ppt_x</p:attrName>
                                        </p:attrNameLst>
                                      </p:cBhvr>
                                      <p:tavLst>
                                        <p:tav tm="0">
                                          <p:val>
                                            <p:strVal val="#ppt_x"/>
                                          </p:val>
                                        </p:tav>
                                        <p:tav tm="100000">
                                          <p:val>
                                            <p:strVal val="#ppt_x"/>
                                          </p:val>
                                        </p:tav>
                                      </p:tavLst>
                                    </p:anim>
                                    <p:anim calcmode="lin" valueType="num">
                                      <p:cBhvr additive="base">
                                        <p:cTn id="8" dur="500" fill="hold"/>
                                        <p:tgtEl>
                                          <p:spTgt spid="307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rostokąt 1"/>
          <p:cNvSpPr/>
          <p:nvPr/>
        </p:nvSpPr>
        <p:spPr>
          <a:xfrm>
            <a:off x="2000232" y="500042"/>
            <a:ext cx="5392182" cy="923330"/>
          </a:xfrm>
          <a:prstGeom prst="rect">
            <a:avLst/>
          </a:prstGeom>
          <a:noFill/>
        </p:spPr>
        <p:txBody>
          <a:bodyPr wrap="none" lIns="91440" tIns="45720" rIns="91440" bIns="45720">
            <a:spAutoFit/>
          </a:bodyPr>
          <a:lstStyle/>
          <a:p>
            <a:pPr algn="ctr"/>
            <a:r>
              <a:rPr lang="pl-PL" sz="5400" b="1" cap="none" spc="0"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Męczeńska śmierć</a:t>
            </a:r>
            <a:endParaRPr lang="pl-PL" sz="54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pic>
        <p:nvPicPr>
          <p:cNvPr id="32770" name="Picture 2" descr="C:\Users\Iwona\AppData\Local\Microsoft\Windows\Temporary Internet Files\Content.IE5\HMG4JVP5\MCj04348160000[1].png"/>
          <p:cNvPicPr>
            <a:picLocks noChangeAspect="1" noChangeArrowheads="1"/>
          </p:cNvPicPr>
          <p:nvPr/>
        </p:nvPicPr>
        <p:blipFill>
          <a:blip r:embed="rId2"/>
          <a:srcRect/>
          <a:stretch>
            <a:fillRect/>
          </a:stretch>
        </p:blipFill>
        <p:spPr bwMode="auto">
          <a:xfrm>
            <a:off x="2428860" y="1428736"/>
            <a:ext cx="4271872" cy="4271872"/>
          </a:xfrm>
          <a:prstGeom prst="rect">
            <a:avLst/>
          </a:prstGeom>
          <a:noFill/>
        </p:spPr>
      </p:pic>
      <p:sp>
        <p:nvSpPr>
          <p:cNvPr id="3" name="pole tekstowe 2"/>
          <p:cNvSpPr txBox="1"/>
          <p:nvPr/>
        </p:nvSpPr>
        <p:spPr>
          <a:xfrm>
            <a:off x="571472" y="1928802"/>
            <a:ext cx="8215370" cy="3323987"/>
          </a:xfrm>
          <a:prstGeom prst="rect">
            <a:avLst/>
          </a:prstGeom>
          <a:noFill/>
        </p:spPr>
        <p:txBody>
          <a:bodyPr wrap="square" rtlCol="0">
            <a:spAutoFit/>
          </a:bodyPr>
          <a:lstStyle/>
          <a:p>
            <a:r>
              <a:rPr lang="pl-PL" sz="1600" dirty="0" smtClean="0">
                <a:latin typeface="Bradley Hand ITC" pitchFamily="66" charset="0"/>
              </a:rPr>
              <a:t>Gdy latem 64 roku Rzym nawiedził pożar, winą za jego spowodowanie opinia publiczna obarczyła Nerona. Ten, chcąc uwolnić się od oskarżeń, jako winnych wskazał chrześcijan. Wprawdzie prześladowania dotknęły wiernych z gminy rzymskiej, jednak Paweł został także aresztowany (przypuszczalnie w Azji Mniejszej). Według Klemensa Rzymskiego Paweł został "wskutek zazdrości" uwięziony i skazany na śmierć, co koresponduje z Drugim Listem do Tymoteusza, w którym Paweł wspomina brązownika Aleksandra (</a:t>
            </a:r>
            <a:r>
              <a:rPr lang="pl-PL" sz="1600" i="1" dirty="0" smtClean="0">
                <a:latin typeface="Bradley Hand ITC" pitchFamily="66" charset="0"/>
              </a:rPr>
              <a:t>wyrządził mi wiele zła: odda mu Pan według jego uczynków</a:t>
            </a:r>
            <a:r>
              <a:rPr lang="pl-PL" sz="1600" dirty="0" smtClean="0">
                <a:latin typeface="Bradley Hand ITC" pitchFamily="66" charset="0"/>
              </a:rPr>
              <a:t>).</a:t>
            </a:r>
          </a:p>
          <a:p>
            <a:r>
              <a:rPr lang="pl-PL" sz="1600" dirty="0" smtClean="0">
                <a:latin typeface="Bradley Hand ITC" pitchFamily="66" charset="0"/>
              </a:rPr>
              <a:t>W pierwszej rozprawie Paweł zdołał tak poprowadzić obronę, że udało mu się uniknąć skazania. W oczekiwaniu na drugą Apostoł Narodów miał napisać Drugi List do Tymoteusza - choć jego autentyczność bywa kwestionowana, nawet krytyczni badacze są zgodni, że zawiera reminescencję prawdziwych wydarzeń. Z listu wynika, że - oprócz Łukasza - opuścili go wszyscy uczniowie. W więzieniu odwiedził go także Onezyfor.</a:t>
            </a:r>
          </a:p>
          <a:p>
            <a:endParaRPr lang="pl-PL"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2770"/>
                                        </p:tgtEl>
                                        <p:attrNameLst>
                                          <p:attrName>style.visibility</p:attrName>
                                        </p:attrNameLst>
                                      </p:cBhvr>
                                      <p:to>
                                        <p:strVal val="visible"/>
                                      </p:to>
                                    </p:set>
                                    <p:animEffect transition="in" filter="fade">
                                      <p:cBhvr>
                                        <p:cTn id="7" dur="2000"/>
                                        <p:tgtEl>
                                          <p:spTgt spid="327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857224" y="714356"/>
            <a:ext cx="7572428" cy="1754326"/>
          </a:xfrm>
          <a:prstGeom prst="rect">
            <a:avLst/>
          </a:prstGeom>
          <a:noFill/>
        </p:spPr>
        <p:txBody>
          <a:bodyPr wrap="square" rtlCol="0">
            <a:spAutoFit/>
          </a:bodyPr>
          <a:lstStyle/>
          <a:p>
            <a:r>
              <a:rPr lang="pl-PL" dirty="0" smtClean="0">
                <a:latin typeface="Bradley Hand ITC" pitchFamily="66" charset="0"/>
              </a:rPr>
              <a:t>W wyniku drugiej rozprawy Paweł został skazany na śmierć i ścięty (taki rodzaj egzekucji przysługiwał mu ze względu na rzymskie obywatelstwo). Data i miejsce śmierci Pawła nie są pewne. </a:t>
            </a:r>
          </a:p>
          <a:p>
            <a:r>
              <a:rPr lang="pl-PL" dirty="0" smtClean="0">
                <a:latin typeface="Bradley Hand ITC" pitchFamily="66" charset="0"/>
              </a:rPr>
              <a:t>Co do daty, to wiadomo, że nastąpiła już po wybuchu prześladowań jesienią 64 roku.</a:t>
            </a:r>
          </a:p>
          <a:p>
            <a:endParaRPr lang="pl-PL" dirty="0"/>
          </a:p>
        </p:txBody>
      </p:sp>
      <p:pic>
        <p:nvPicPr>
          <p:cNvPr id="31746" name="Picture 2" descr="http://upload.wikimedia.org/wikipedia/commons/f/ff/Saint_Paul%27s_martyrdom.jpg"/>
          <p:cNvPicPr>
            <a:picLocks noChangeAspect="1" noChangeArrowheads="1"/>
          </p:cNvPicPr>
          <p:nvPr/>
        </p:nvPicPr>
        <p:blipFill>
          <a:blip r:embed="rId2"/>
          <a:srcRect/>
          <a:stretch>
            <a:fillRect/>
          </a:stretch>
        </p:blipFill>
        <p:spPr bwMode="auto">
          <a:xfrm>
            <a:off x="2071670" y="2285992"/>
            <a:ext cx="5229225" cy="3505200"/>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fade">
                                      <p:cBhvr>
                                        <p:cTn id="7" dur="2000"/>
                                        <p:tgtEl>
                                          <p:spTgt spid="317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wój poziomy 4"/>
          <p:cNvSpPr/>
          <p:nvPr/>
        </p:nvSpPr>
        <p:spPr>
          <a:xfrm>
            <a:off x="857224" y="714357"/>
            <a:ext cx="7215238" cy="4857783"/>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l-PL"/>
          </a:p>
        </p:txBody>
      </p:sp>
      <p:sp>
        <p:nvSpPr>
          <p:cNvPr id="6" name="pole tekstowe 5"/>
          <p:cNvSpPr txBox="1"/>
          <p:nvPr/>
        </p:nvSpPr>
        <p:spPr>
          <a:xfrm>
            <a:off x="1643042" y="1500174"/>
            <a:ext cx="6429420" cy="3693319"/>
          </a:xfrm>
          <a:prstGeom prst="rect">
            <a:avLst/>
          </a:prstGeom>
          <a:noFill/>
        </p:spPr>
        <p:txBody>
          <a:bodyPr wrap="square" rtlCol="0">
            <a:spAutoFit/>
          </a:bodyPr>
          <a:lstStyle/>
          <a:p>
            <a:pPr algn="just"/>
            <a:r>
              <a:rPr lang="pl-PL" dirty="0" smtClean="0">
                <a:solidFill>
                  <a:schemeClr val="tx1"/>
                </a:solidFill>
                <a:latin typeface="Bradley Hand ITC" pitchFamily="66" charset="0"/>
              </a:rPr>
              <a:t>Paweł z Tarsu, pierwotnie Szaweł. Urodził się około 8 r. n. e. Tars leży w południowo-wschodniej części Azji Mniejszej. Jego rodzice byli ortodoksyjnymi Żydami z pokolenia Beniamina, zostali sprzedani jako niewolnicy do Azji, gdzie po pewnym czasie zostali wyzwoleni. Po ojcu Paweł odziedziczył prawa obywatela rzymskiego. Był Żydem i zgodnie z żydowskim zwyczajem, przyswoił sobie znajomość zawodu - wyrobu namiotów. </a:t>
            </a:r>
            <a:r>
              <a:rPr lang="pl-PL" dirty="0" smtClean="0">
                <a:latin typeface="Bradley Hand ITC" pitchFamily="66" charset="0"/>
              </a:rPr>
              <a:t>Mając 20 lat przybył do Jerozolimy, by tam pod okiem rabina Gamaliela I studiować pismo. Stał się tam nauczycielem Prawa, zaliczał się więc w poczet faryzeuszów. Tutaj zaczął prześladować członków pierwotnej wspólnoty chrześcijańskiej. Kontynuował walkę przeciwko nowej religii. </a:t>
            </a:r>
            <a:endParaRPr lang="pl-PL" dirty="0" smtClean="0">
              <a:solidFill>
                <a:schemeClr val="tx1"/>
              </a:solidFill>
              <a:latin typeface="Bradley Hand ITC" pitchFamily="66" charset="0"/>
            </a:endParaRPr>
          </a:p>
          <a:p>
            <a:endParaRPr lang="pl-PL" dirty="0"/>
          </a:p>
        </p:txBody>
      </p:sp>
    </p:spTree>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2" descr="C:\Users\Iwona\AppData\Local\Microsoft\Windows\Temporary Internet Files\Content.IE5\H9WSO35O\MPj04327050000[1].jpg"/>
          <p:cNvPicPr>
            <a:picLocks noChangeAspect="1" noChangeArrowheads="1"/>
          </p:cNvPicPr>
          <p:nvPr/>
        </p:nvPicPr>
        <p:blipFill>
          <a:blip r:embed="rId2"/>
          <a:srcRect/>
          <a:stretch>
            <a:fillRect/>
          </a:stretch>
        </p:blipFill>
        <p:spPr bwMode="auto">
          <a:xfrm>
            <a:off x="1371600" y="1027176"/>
            <a:ext cx="6400800" cy="4803648"/>
          </a:xfrm>
          <a:prstGeom prst="rect">
            <a:avLst/>
          </a:prstGeom>
          <a:noFill/>
        </p:spPr>
      </p:pic>
      <p:sp>
        <p:nvSpPr>
          <p:cNvPr id="2" name="Prostokąt 1"/>
          <p:cNvSpPr/>
          <p:nvPr/>
        </p:nvSpPr>
        <p:spPr>
          <a:xfrm>
            <a:off x="1714480" y="1785926"/>
            <a:ext cx="4306051" cy="2585323"/>
          </a:xfrm>
          <a:prstGeom prst="rect">
            <a:avLst/>
          </a:prstGeom>
          <a:noFill/>
        </p:spPr>
        <p:txBody>
          <a:bodyPr wrap="none" lIns="91440" tIns="45720" rIns="91440" bIns="45720">
            <a:spAutoFit/>
          </a:bodyPr>
          <a:lstStyle/>
          <a:p>
            <a:pPr algn="ctr"/>
            <a:r>
              <a:rPr lang="pl-PL" sz="5400" b="1" cap="none"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Kościoły pod </a:t>
            </a:r>
          </a:p>
          <a:p>
            <a:pPr algn="ctr"/>
            <a:r>
              <a:rPr lang="pl-PL" sz="5400" b="1" cap="none"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wezwaniem</a:t>
            </a:r>
          </a:p>
          <a:p>
            <a:pPr algn="ctr"/>
            <a:r>
              <a:rPr lang="pl-PL" sz="5400" b="1" spc="200" dirty="0" smtClean="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rPr>
              <a:t>Św. Pawła</a:t>
            </a:r>
            <a:endParaRPr lang="pl-PL" sz="5400" b="1" cap="none" spc="200" dirty="0">
              <a:ln w="29210">
                <a:solidFill>
                  <a:schemeClr val="accent3">
                    <a:tint val="10000"/>
                  </a:schemeClr>
                </a:solidFill>
              </a:ln>
              <a:solidFill>
                <a:schemeClr val="accent3">
                  <a:satMod val="200000"/>
                  <a:alpha val="50000"/>
                </a:schemeClr>
              </a:solidFill>
              <a:effectLst>
                <a:innerShdw blurRad="50800" dist="50800" dir="8100000">
                  <a:srgbClr val="7D7D7D">
                    <a:alpha val="73000"/>
                  </a:srgbClr>
                </a:innerShdw>
              </a:effectLst>
            </a:endParaRPr>
          </a:p>
        </p:txBody>
      </p:sp>
    </p:spTree>
  </p:cSld>
  <p:clrMapOvr>
    <a:masterClrMapping/>
  </p:clrMapOvr>
  <p:transition>
    <p:wipe dir="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00034" y="428604"/>
            <a:ext cx="8229600" cy="1143000"/>
          </a:xfrm>
        </p:spPr>
        <p:txBody>
          <a:bodyPr>
            <a:noAutofit/>
          </a:bodyPr>
          <a:lstStyle/>
          <a:p>
            <a:pPr algn="ctr"/>
            <a:r>
              <a:rPr lang="pl-PL" sz="3600" b="1" dirty="0" smtClean="0">
                <a:latin typeface="Colonna MT" pitchFamily="82" charset="0"/>
              </a:rPr>
              <a:t>Kośció</a:t>
            </a:r>
            <a:r>
              <a:rPr lang="pl-PL" sz="3600" dirty="0" smtClean="0">
                <a:latin typeface="Colonna MT" pitchFamily="82" charset="0"/>
              </a:rPr>
              <a:t>ł</a:t>
            </a:r>
            <a:r>
              <a:rPr lang="pl-PL" sz="3600" b="1" dirty="0" smtClean="0">
                <a:latin typeface="Colonna MT" pitchFamily="82" charset="0"/>
              </a:rPr>
              <a:t> św. Piotra i św. Paw</a:t>
            </a:r>
            <a:r>
              <a:rPr lang="pl-PL" sz="3600" dirty="0" smtClean="0">
                <a:latin typeface="Colonna MT" pitchFamily="82" charset="0"/>
              </a:rPr>
              <a:t>ł</a:t>
            </a:r>
            <a:r>
              <a:rPr lang="pl-PL" sz="3600" b="1" dirty="0" smtClean="0">
                <a:latin typeface="Colonna MT" pitchFamily="82" charset="0"/>
              </a:rPr>
              <a:t>a </a:t>
            </a:r>
            <a:br>
              <a:rPr lang="pl-PL" sz="3600" b="1" dirty="0" smtClean="0">
                <a:latin typeface="Colonna MT" pitchFamily="82" charset="0"/>
              </a:rPr>
            </a:br>
            <a:r>
              <a:rPr lang="pl-PL" sz="3600" b="1" dirty="0" smtClean="0">
                <a:latin typeface="Colonna MT" pitchFamily="82" charset="0"/>
              </a:rPr>
              <a:t>we Wroc</a:t>
            </a:r>
            <a:r>
              <a:rPr lang="pl-PL" sz="3600" dirty="0" smtClean="0">
                <a:latin typeface="Colonna MT" pitchFamily="82" charset="0"/>
              </a:rPr>
              <a:t>ł</a:t>
            </a:r>
            <a:r>
              <a:rPr lang="pl-PL" sz="3600" b="1" dirty="0" smtClean="0">
                <a:latin typeface="Colonna MT" pitchFamily="82" charset="0"/>
              </a:rPr>
              <a:t>awiu</a:t>
            </a:r>
            <a:endParaRPr lang="pl-PL" sz="3600" dirty="0">
              <a:latin typeface="Colonna MT" pitchFamily="82" charset="0"/>
            </a:endParaRPr>
          </a:p>
        </p:txBody>
      </p:sp>
      <p:pic>
        <p:nvPicPr>
          <p:cNvPr id="34818" name="Picture 2" descr="http://upload.wikimedia.org/wikipedia/commons/b/b7/Wroclaw-swPiotr.swPawel.jpg"/>
          <p:cNvPicPr>
            <a:picLocks noChangeAspect="1" noChangeArrowheads="1"/>
          </p:cNvPicPr>
          <p:nvPr/>
        </p:nvPicPr>
        <p:blipFill>
          <a:blip r:embed="rId2"/>
          <a:srcRect/>
          <a:stretch>
            <a:fillRect/>
          </a:stretch>
        </p:blipFill>
        <p:spPr bwMode="auto">
          <a:xfrm>
            <a:off x="2643174" y="1571612"/>
            <a:ext cx="4064082" cy="4500594"/>
          </a:xfrm>
          <a:prstGeom prst="rect">
            <a:avLst/>
          </a:prstGeom>
          <a:noFill/>
        </p:spPr>
      </p:pic>
    </p:spTree>
  </p:cSld>
  <p:clrMapOvr>
    <a:masterClrMapping/>
  </p:clrMapOvr>
  <p:transition advTm="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00034" y="357166"/>
            <a:ext cx="8229600" cy="1143000"/>
          </a:xfrm>
        </p:spPr>
        <p:txBody>
          <a:bodyPr>
            <a:normAutofit fontScale="90000"/>
          </a:bodyPr>
          <a:lstStyle/>
          <a:p>
            <a:pPr algn="ctr"/>
            <a:r>
              <a:rPr lang="pl-PL" b="1" dirty="0" smtClean="0">
                <a:latin typeface="Colonna MT" pitchFamily="82" charset="0"/>
              </a:rPr>
              <a:t>Kośció</a:t>
            </a:r>
            <a:r>
              <a:rPr lang="pl-PL" dirty="0" smtClean="0">
                <a:latin typeface="Colonna MT" pitchFamily="82" charset="0"/>
              </a:rPr>
              <a:t>ł</a:t>
            </a:r>
            <a:r>
              <a:rPr lang="pl-PL" b="1" dirty="0" smtClean="0">
                <a:latin typeface="Colonna MT" pitchFamily="82" charset="0"/>
              </a:rPr>
              <a:t> św. Piotra i św. Paw</a:t>
            </a:r>
            <a:r>
              <a:rPr lang="pl-PL" dirty="0" smtClean="0">
                <a:latin typeface="Colonna MT" pitchFamily="82" charset="0"/>
              </a:rPr>
              <a:t>ł</a:t>
            </a:r>
            <a:r>
              <a:rPr lang="pl-PL" b="1" dirty="0" smtClean="0">
                <a:latin typeface="Colonna MT" pitchFamily="82" charset="0"/>
              </a:rPr>
              <a:t>a w Ty</a:t>
            </a:r>
            <a:r>
              <a:rPr lang="pl-PL" dirty="0" smtClean="0">
                <a:latin typeface="Colonna MT" pitchFamily="82" charset="0"/>
              </a:rPr>
              <a:t>ń</a:t>
            </a:r>
            <a:r>
              <a:rPr lang="pl-PL" b="1" dirty="0" smtClean="0">
                <a:latin typeface="Colonna MT" pitchFamily="82" charset="0"/>
              </a:rPr>
              <a:t>cu</a:t>
            </a:r>
            <a:endParaRPr lang="pl-PL" dirty="0"/>
          </a:p>
        </p:txBody>
      </p:sp>
      <p:pic>
        <p:nvPicPr>
          <p:cNvPr id="35842" name="Picture 2" descr="http://upload.wikimedia.org/wikipedia/commons/9/9e/Tyniec1.jpg"/>
          <p:cNvPicPr>
            <a:picLocks noChangeAspect="1" noChangeArrowheads="1"/>
          </p:cNvPicPr>
          <p:nvPr/>
        </p:nvPicPr>
        <p:blipFill>
          <a:blip r:embed="rId2"/>
          <a:srcRect/>
          <a:stretch>
            <a:fillRect/>
          </a:stretch>
        </p:blipFill>
        <p:spPr bwMode="auto">
          <a:xfrm>
            <a:off x="2786050" y="1357298"/>
            <a:ext cx="3701038" cy="4929222"/>
          </a:xfrm>
          <a:prstGeom prst="rect">
            <a:avLst/>
          </a:prstGeom>
          <a:noFill/>
        </p:spPr>
      </p:pic>
    </p:spTree>
  </p:cSld>
  <p:clrMapOvr>
    <a:masterClrMapping/>
  </p:clrMapOvr>
  <p:transition advTm="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00034" y="428604"/>
            <a:ext cx="8229600" cy="1143000"/>
          </a:xfrm>
        </p:spPr>
        <p:txBody>
          <a:bodyPr>
            <a:normAutofit fontScale="90000"/>
          </a:bodyPr>
          <a:lstStyle/>
          <a:p>
            <a:pPr algn="ctr"/>
            <a:r>
              <a:rPr lang="pl-PL" b="1" dirty="0" smtClean="0">
                <a:latin typeface="Colonna MT" pitchFamily="82" charset="0"/>
              </a:rPr>
              <a:t>Kośció</a:t>
            </a:r>
            <a:r>
              <a:rPr lang="pl-PL" dirty="0" smtClean="0">
                <a:latin typeface="Colonna MT" pitchFamily="82" charset="0"/>
              </a:rPr>
              <a:t>ł</a:t>
            </a:r>
            <a:r>
              <a:rPr lang="pl-PL" b="1" dirty="0" smtClean="0">
                <a:latin typeface="Colonna MT" pitchFamily="82" charset="0"/>
              </a:rPr>
              <a:t> św. Paw</a:t>
            </a:r>
            <a:r>
              <a:rPr lang="pl-PL" dirty="0" smtClean="0">
                <a:latin typeface="Colonna MT" pitchFamily="82" charset="0"/>
              </a:rPr>
              <a:t>ł</a:t>
            </a:r>
            <a:r>
              <a:rPr lang="pl-PL" b="1" dirty="0" smtClean="0">
                <a:latin typeface="Colonna MT" pitchFamily="82" charset="0"/>
              </a:rPr>
              <a:t>a </a:t>
            </a:r>
            <a:br>
              <a:rPr lang="pl-PL" b="1" dirty="0" smtClean="0">
                <a:latin typeface="Colonna MT" pitchFamily="82" charset="0"/>
              </a:rPr>
            </a:br>
            <a:r>
              <a:rPr lang="pl-PL" b="1" dirty="0" smtClean="0">
                <a:latin typeface="Colonna MT" pitchFamily="82" charset="0"/>
              </a:rPr>
              <a:t>w</a:t>
            </a:r>
            <a:r>
              <a:rPr lang="pl-PL" b="1" dirty="0">
                <a:latin typeface="Colonna MT" pitchFamily="82" charset="0"/>
              </a:rPr>
              <a:t> </a:t>
            </a:r>
            <a:r>
              <a:rPr lang="pl-PL" b="1" dirty="0" smtClean="0">
                <a:latin typeface="Colonna MT" pitchFamily="82" charset="0"/>
              </a:rPr>
              <a:t>Sandomierzu</a:t>
            </a:r>
            <a:endParaRPr lang="pl-PL" dirty="0"/>
          </a:p>
        </p:txBody>
      </p:sp>
      <p:pic>
        <p:nvPicPr>
          <p:cNvPr id="36866" name="Picture 2" descr="http://www.sandomierskie.com/Sandomierz/zabytki/Pawel/Pawel9.jpg"/>
          <p:cNvPicPr>
            <a:picLocks noChangeAspect="1" noChangeArrowheads="1"/>
          </p:cNvPicPr>
          <p:nvPr/>
        </p:nvPicPr>
        <p:blipFill>
          <a:blip r:embed="rId2"/>
          <a:srcRect/>
          <a:stretch>
            <a:fillRect/>
          </a:stretch>
        </p:blipFill>
        <p:spPr bwMode="auto">
          <a:xfrm>
            <a:off x="2428860" y="2143116"/>
            <a:ext cx="4476781" cy="3357586"/>
          </a:xfrm>
          <a:prstGeom prst="rect">
            <a:avLst/>
          </a:prstGeom>
          <a:noFill/>
        </p:spPr>
      </p:pic>
    </p:spTree>
  </p:cSld>
  <p:clrMapOvr>
    <a:masterClrMapping/>
  </p:clrMapOvr>
  <p:transition advTm="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00034" y="642918"/>
            <a:ext cx="8229600" cy="1143000"/>
          </a:xfrm>
        </p:spPr>
        <p:txBody>
          <a:bodyPr>
            <a:normAutofit fontScale="90000"/>
          </a:bodyPr>
          <a:lstStyle/>
          <a:p>
            <a:pPr algn="ctr"/>
            <a:r>
              <a:rPr lang="pl-PL" b="1" dirty="0" smtClean="0">
                <a:latin typeface="Colonna MT" pitchFamily="82" charset="0"/>
              </a:rPr>
              <a:t>Kośció</a:t>
            </a:r>
            <a:r>
              <a:rPr lang="pl-PL" dirty="0" smtClean="0">
                <a:latin typeface="Colonna MT" pitchFamily="82" charset="0"/>
              </a:rPr>
              <a:t>ł</a:t>
            </a:r>
            <a:r>
              <a:rPr lang="pl-PL" b="1" dirty="0" smtClean="0">
                <a:latin typeface="Colonna MT" pitchFamily="82" charset="0"/>
              </a:rPr>
              <a:t> św. Piotra i św. Paw</a:t>
            </a:r>
            <a:r>
              <a:rPr lang="pl-PL" dirty="0" smtClean="0">
                <a:latin typeface="Colonna MT" pitchFamily="82" charset="0"/>
              </a:rPr>
              <a:t>ł</a:t>
            </a:r>
            <a:r>
              <a:rPr lang="pl-PL" b="1" dirty="0" smtClean="0">
                <a:latin typeface="Colonna MT" pitchFamily="82" charset="0"/>
              </a:rPr>
              <a:t>a </a:t>
            </a:r>
            <a:br>
              <a:rPr lang="pl-PL" b="1" dirty="0" smtClean="0">
                <a:latin typeface="Colonna MT" pitchFamily="82" charset="0"/>
              </a:rPr>
            </a:br>
            <a:r>
              <a:rPr lang="pl-PL" b="1" dirty="0" smtClean="0">
                <a:latin typeface="Colonna MT" pitchFamily="82" charset="0"/>
              </a:rPr>
              <a:t>w Krakowie</a:t>
            </a:r>
            <a:endParaRPr lang="pl-PL" dirty="0"/>
          </a:p>
        </p:txBody>
      </p:sp>
      <p:pic>
        <p:nvPicPr>
          <p:cNvPr id="37890" name="Picture 2" descr="http://www.pora.pl/resources/37566/kosciol_piotra_i_pawla/kosciol-sw-piotra-i-pawla.JPG"/>
          <p:cNvPicPr>
            <a:picLocks noChangeAspect="1" noChangeArrowheads="1"/>
          </p:cNvPicPr>
          <p:nvPr/>
        </p:nvPicPr>
        <p:blipFill>
          <a:blip r:embed="rId2"/>
          <a:srcRect/>
          <a:stretch>
            <a:fillRect/>
          </a:stretch>
        </p:blipFill>
        <p:spPr bwMode="auto">
          <a:xfrm>
            <a:off x="1857356" y="1857364"/>
            <a:ext cx="5473175" cy="4357718"/>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00034" y="500042"/>
            <a:ext cx="8229600" cy="1143000"/>
          </a:xfrm>
        </p:spPr>
        <p:txBody>
          <a:bodyPr>
            <a:normAutofit fontScale="90000"/>
          </a:bodyPr>
          <a:lstStyle/>
          <a:p>
            <a:pPr algn="ctr"/>
            <a:r>
              <a:rPr lang="pl-PL" dirty="0" smtClean="0">
                <a:latin typeface="Colonna MT" pitchFamily="82" charset="0"/>
              </a:rPr>
              <a:t>Kościół nawrócenia św. Pawła</a:t>
            </a:r>
            <a:r>
              <a:rPr lang="pl-PL" b="1" dirty="0" smtClean="0">
                <a:latin typeface="Colonna MT" pitchFamily="82" charset="0"/>
              </a:rPr>
              <a:t/>
            </a:r>
            <a:br>
              <a:rPr lang="pl-PL" b="1" dirty="0" smtClean="0">
                <a:latin typeface="Colonna MT" pitchFamily="82" charset="0"/>
              </a:rPr>
            </a:br>
            <a:r>
              <a:rPr lang="pl-PL" b="1" dirty="0" smtClean="0">
                <a:latin typeface="Colonna MT" pitchFamily="82" charset="0"/>
              </a:rPr>
              <a:t>w Lublinie</a:t>
            </a:r>
            <a:endParaRPr lang="pl-PL" dirty="0"/>
          </a:p>
        </p:txBody>
      </p:sp>
      <p:pic>
        <p:nvPicPr>
          <p:cNvPr id="2050" name="Picture 2" descr="http://www.sw-pawel.kuria.lublin.pl/galkosciol/big_DSCF3169.JPG"/>
          <p:cNvPicPr>
            <a:picLocks noChangeAspect="1" noChangeArrowheads="1"/>
          </p:cNvPicPr>
          <p:nvPr/>
        </p:nvPicPr>
        <p:blipFill>
          <a:blip r:embed="rId2"/>
          <a:srcRect/>
          <a:stretch>
            <a:fillRect/>
          </a:stretch>
        </p:blipFill>
        <p:spPr bwMode="auto">
          <a:xfrm>
            <a:off x="1785918" y="1714488"/>
            <a:ext cx="5715040" cy="4286280"/>
          </a:xfrm>
          <a:prstGeom prst="rect">
            <a:avLst/>
          </a:prstGeom>
          <a:noFill/>
        </p:spPr>
      </p:pic>
    </p:spTree>
  </p:cSld>
  <p:clrMapOvr>
    <a:masterClrMapping/>
  </p:clrMapOvr>
  <p:transition advTm="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357158" y="4429132"/>
            <a:ext cx="8229600" cy="1143000"/>
          </a:xfrm>
        </p:spPr>
        <p:txBody>
          <a:bodyPr>
            <a:noAutofit/>
          </a:bodyPr>
          <a:lstStyle/>
          <a:p>
            <a:pPr algn="r"/>
            <a:r>
              <a:rPr lang="pl-PL" sz="3000" dirty="0" smtClean="0">
                <a:latin typeface="Forte" pitchFamily="66" charset="0"/>
              </a:rPr>
              <a:t>Wykonała:</a:t>
            </a:r>
            <a:br>
              <a:rPr lang="pl-PL" sz="3000" dirty="0" smtClean="0">
                <a:latin typeface="Forte" pitchFamily="66" charset="0"/>
              </a:rPr>
            </a:br>
            <a:r>
              <a:rPr lang="pl-PL" sz="3000" dirty="0" smtClean="0">
                <a:latin typeface="Forte" pitchFamily="66" charset="0"/>
              </a:rPr>
              <a:t/>
            </a:r>
            <a:br>
              <a:rPr lang="pl-PL" sz="3000" dirty="0" smtClean="0">
                <a:latin typeface="Forte" pitchFamily="66" charset="0"/>
              </a:rPr>
            </a:br>
            <a:r>
              <a:rPr lang="pl-PL" sz="3000" dirty="0" smtClean="0">
                <a:latin typeface="Forte" pitchFamily="66" charset="0"/>
              </a:rPr>
              <a:t>Kinga Kraśnicka</a:t>
            </a:r>
            <a:br>
              <a:rPr lang="pl-PL" sz="3000" dirty="0" smtClean="0">
                <a:latin typeface="Forte" pitchFamily="66" charset="0"/>
              </a:rPr>
            </a:br>
            <a:r>
              <a:rPr lang="pl-PL" sz="3000" dirty="0" smtClean="0">
                <a:latin typeface="Forte" pitchFamily="66" charset="0"/>
              </a:rPr>
              <a:t>Lublin</a:t>
            </a:r>
            <a:endParaRPr lang="pl-PL" sz="3000" dirty="0">
              <a:latin typeface="Forte" pitchFamily="66" charset="0"/>
            </a:endParaRPr>
          </a:p>
        </p:txBody>
      </p:sp>
    </p:spTree>
  </p:cSld>
  <p:clrMapOvr>
    <a:masterClrMapping/>
  </p:clrMapOvr>
  <p:transition advTm="0">
    <p:wipe dir="r"/>
    <p:sndAc>
      <p:stSnd>
        <p:snd r:embed="rId2" name="applause.wav" builtIn="1"/>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4214810" y="1142984"/>
            <a:ext cx="4500594" cy="4524315"/>
          </a:xfrm>
          <a:prstGeom prst="rect">
            <a:avLst/>
          </a:prstGeom>
          <a:noFill/>
        </p:spPr>
        <p:txBody>
          <a:bodyPr wrap="square" rtlCol="0">
            <a:spAutoFit/>
          </a:bodyPr>
          <a:lstStyle/>
          <a:p>
            <a:pPr algn="just"/>
            <a:r>
              <a:rPr lang="pl-PL" dirty="0" smtClean="0">
                <a:latin typeface="Bradley Hand ITC" pitchFamily="66" charset="0"/>
              </a:rPr>
              <a:t>Udał się do Damaszku. W drodze ma widzenie, w którym Jezus mówi do niego:</a:t>
            </a:r>
          </a:p>
          <a:p>
            <a:pPr algn="just"/>
            <a:r>
              <a:rPr lang="pl-PL" dirty="0" smtClean="0">
                <a:latin typeface="Bradley Hand ITC" pitchFamily="66" charset="0"/>
              </a:rPr>
              <a:t> </a:t>
            </a:r>
            <a:br>
              <a:rPr lang="pl-PL" dirty="0" smtClean="0">
                <a:latin typeface="Bradley Hand ITC" pitchFamily="66" charset="0"/>
              </a:rPr>
            </a:br>
            <a:r>
              <a:rPr lang="pl-PL" dirty="0" smtClean="0">
                <a:latin typeface="Berlin Sans FB" pitchFamily="34" charset="0"/>
              </a:rPr>
              <a:t>”A gdy upadł na ziemię, usłyszał głos, który mówił: &gt;Szawle, Szawle, dlaczego mnie prześladujesz?&lt; &gt;Kto jesteś, Panie?&lt; - powiedział. A On: &gt;Ja jestem Jezus, którego ty prześladujesz. Wstań i wejdź do miasta, tam ci powiedzą, co masz czynić&lt;” </a:t>
            </a:r>
            <a:r>
              <a:rPr lang="pl-PL" b="1" dirty="0" smtClean="0">
                <a:latin typeface="Bradley Hand ITC" pitchFamily="66" charset="0"/>
              </a:rPr>
              <a:t>(Dz 9, 4-7) </a:t>
            </a:r>
          </a:p>
          <a:p>
            <a:endParaRPr lang="pl-PL" dirty="0">
              <a:latin typeface="Bradley Hand ITC" pitchFamily="66" charset="0"/>
            </a:endParaRPr>
          </a:p>
          <a:p>
            <a:pPr algn="just"/>
            <a:r>
              <a:rPr lang="pl-PL" dirty="0" smtClean="0">
                <a:latin typeface="Bradley Hand ITC" pitchFamily="66" charset="0"/>
              </a:rPr>
              <a:t>Został porażony ślepotą. W mieście umieszczono go u pewnego Żyda, gdzie przez trzy dni nie je i nie pije, modląc się. Pewien chrześcijanin również w widzeniu z Jezusem otrzymał polecenie, by odszukać Pawła i uzdrowić go.</a:t>
            </a:r>
            <a:endParaRPr lang="pl-PL" dirty="0">
              <a:latin typeface="Bradley Hand ITC" pitchFamily="66" charset="0"/>
            </a:endParaRPr>
          </a:p>
        </p:txBody>
      </p:sp>
      <p:pic>
        <p:nvPicPr>
          <p:cNvPr id="15364" name="Picture 4" descr="http://www.lodz-art.pl/architektura/witraze_duch/image01_d.jpg"/>
          <p:cNvPicPr>
            <a:picLocks noChangeAspect="1" noChangeArrowheads="1"/>
          </p:cNvPicPr>
          <p:nvPr/>
        </p:nvPicPr>
        <p:blipFill>
          <a:blip r:embed="rId2"/>
          <a:srcRect/>
          <a:stretch>
            <a:fillRect/>
          </a:stretch>
        </p:blipFill>
        <p:spPr bwMode="auto">
          <a:xfrm>
            <a:off x="857224" y="642918"/>
            <a:ext cx="3248025" cy="5695950"/>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364"/>
                                        </p:tgtEl>
                                        <p:attrNameLst>
                                          <p:attrName>style.visibility</p:attrName>
                                        </p:attrNameLst>
                                      </p:cBhvr>
                                      <p:to>
                                        <p:strVal val="visible"/>
                                      </p:to>
                                    </p:set>
                                    <p:animEffect transition="in" filter="fade">
                                      <p:cBhvr>
                                        <p:cTn id="7" dur="2000"/>
                                        <p:tgtEl>
                                          <p:spTgt spid="153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357158" y="428604"/>
            <a:ext cx="8429684" cy="369332"/>
          </a:xfrm>
          <a:prstGeom prst="rect">
            <a:avLst/>
          </a:prstGeom>
          <a:noFill/>
        </p:spPr>
        <p:txBody>
          <a:bodyPr wrap="square" rtlCol="0">
            <a:spAutoFit/>
          </a:bodyPr>
          <a:lstStyle/>
          <a:p>
            <a:endParaRPr lang="pl-PL" dirty="0"/>
          </a:p>
        </p:txBody>
      </p:sp>
      <p:pic>
        <p:nvPicPr>
          <p:cNvPr id="17410" name="Picture 2" descr="http://www.franciszkanie.net/files/imagecache/standard_max/files/Jerozolima.jpg"/>
          <p:cNvPicPr>
            <a:picLocks noChangeAspect="1" noChangeArrowheads="1"/>
          </p:cNvPicPr>
          <p:nvPr/>
        </p:nvPicPr>
        <p:blipFill>
          <a:blip r:embed="rId2"/>
          <a:srcRect/>
          <a:stretch>
            <a:fillRect/>
          </a:stretch>
        </p:blipFill>
        <p:spPr bwMode="auto">
          <a:xfrm>
            <a:off x="714348" y="1285860"/>
            <a:ext cx="3810000" cy="2857500"/>
          </a:xfrm>
          <a:prstGeom prst="rect">
            <a:avLst/>
          </a:prstGeom>
          <a:noFill/>
        </p:spPr>
      </p:pic>
      <p:sp>
        <p:nvSpPr>
          <p:cNvPr id="3" name="pole tekstowe 2"/>
          <p:cNvSpPr txBox="1"/>
          <p:nvPr/>
        </p:nvSpPr>
        <p:spPr>
          <a:xfrm>
            <a:off x="428596" y="428604"/>
            <a:ext cx="8358246" cy="830997"/>
          </a:xfrm>
          <a:prstGeom prst="rect">
            <a:avLst/>
          </a:prstGeom>
          <a:noFill/>
        </p:spPr>
        <p:txBody>
          <a:bodyPr wrap="square" rtlCol="0">
            <a:spAutoFit/>
          </a:bodyPr>
          <a:lstStyle/>
          <a:p>
            <a:pPr algn="just"/>
            <a:r>
              <a:rPr lang="pl-PL" sz="1600" dirty="0" smtClean="0">
                <a:latin typeface="Bradley Hand ITC" pitchFamily="66" charset="0"/>
              </a:rPr>
              <a:t>Paweł po otrzymaniu chrztu, nawrócił się i rozpoczął głosić w synagogach, że Jezus jest Synem Bożym. Żydzi odebrali to jako prowokację ze strony dawnego prześladowcy chrześcijan i chcą go zabić. Chrześcijanie jednak go uwolnili i Paweł uratował się ucieczką. Według jego własnych</a:t>
            </a:r>
            <a:endParaRPr lang="pl-PL" sz="1600" dirty="0">
              <a:latin typeface="Bradley Hand ITC" pitchFamily="66" charset="0"/>
            </a:endParaRPr>
          </a:p>
        </p:txBody>
      </p:sp>
      <p:sp>
        <p:nvSpPr>
          <p:cNvPr id="5" name="pole tekstowe 4"/>
          <p:cNvSpPr txBox="1"/>
          <p:nvPr/>
        </p:nvSpPr>
        <p:spPr>
          <a:xfrm>
            <a:off x="4643438" y="1214422"/>
            <a:ext cx="4214842" cy="3046988"/>
          </a:xfrm>
          <a:prstGeom prst="rect">
            <a:avLst/>
          </a:prstGeom>
          <a:noFill/>
        </p:spPr>
        <p:txBody>
          <a:bodyPr wrap="square" rtlCol="0">
            <a:spAutoFit/>
          </a:bodyPr>
          <a:lstStyle/>
          <a:p>
            <a:pPr algn="just"/>
            <a:r>
              <a:rPr lang="pl-PL" sz="1600" dirty="0" smtClean="0">
                <a:latin typeface="Bradley Hand ITC" pitchFamily="66" charset="0"/>
              </a:rPr>
              <a:t>słów w Liście do Galatów, przebywał najpierw trzy lata w okolicach Damaszku, zanim udał się do Jerozolimy, gdzie poznał św. Piotra. Z Jerozolimy musiał jednak uciekać, więc udał się do swojego rodzinnego miasta – Tarsu, by z kolei za namową Barnaby udać się do Antiochii i podjąć pracę w tamtejszym kościele. W Antiochii przemawiał w dzień szabatu do wiernych, ukazując postać Jezusa jako konsekwencje dziejów zbawienia. Ludność przyjęła te słowa bardzo pozytywnie, a miejscowi Żydzi odrzucili je. Prześladowany</a:t>
            </a:r>
            <a:endParaRPr lang="pl-PL" sz="1600" dirty="0"/>
          </a:p>
        </p:txBody>
      </p:sp>
      <p:sp>
        <p:nvSpPr>
          <p:cNvPr id="6" name="Prostokąt 5"/>
          <p:cNvSpPr/>
          <p:nvPr/>
        </p:nvSpPr>
        <p:spPr>
          <a:xfrm>
            <a:off x="1000100" y="1428736"/>
            <a:ext cx="3333070" cy="523220"/>
          </a:xfrm>
          <a:prstGeom prst="rect">
            <a:avLst/>
          </a:prstGeom>
          <a:noFill/>
        </p:spPr>
        <p:txBody>
          <a:bodyPr wrap="square" lIns="91440" tIns="45720" rIns="91440" bIns="45720">
            <a:spAutoFit/>
          </a:bodyPr>
          <a:lstStyle/>
          <a:p>
            <a:pPr algn="ctr"/>
            <a:r>
              <a:rPr lang="pl-PL"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Handwriting" pitchFamily="66" charset="0"/>
              </a:rPr>
              <a:t>Jerozolima</a:t>
            </a:r>
            <a:endParaRPr lang="pl-PL"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Handwriting" pitchFamily="66" charset="0"/>
            </a:endParaRPr>
          </a:p>
        </p:txBody>
      </p:sp>
      <p:sp>
        <p:nvSpPr>
          <p:cNvPr id="7" name="pole tekstowe 6"/>
          <p:cNvSpPr txBox="1"/>
          <p:nvPr/>
        </p:nvSpPr>
        <p:spPr>
          <a:xfrm>
            <a:off x="642910" y="4286256"/>
            <a:ext cx="3857652" cy="1569660"/>
          </a:xfrm>
          <a:prstGeom prst="rect">
            <a:avLst/>
          </a:prstGeom>
          <a:noFill/>
        </p:spPr>
        <p:txBody>
          <a:bodyPr wrap="square" rtlCol="0">
            <a:spAutoFit/>
          </a:bodyPr>
          <a:lstStyle/>
          <a:p>
            <a:pPr algn="just"/>
            <a:r>
              <a:rPr lang="pl-PL" sz="1600" dirty="0" smtClean="0">
                <a:latin typeface="Bradley Hand ITC" pitchFamily="66" charset="0"/>
              </a:rPr>
              <a:t>Paweł udał się do Listry. Tam uzdrowił kalekę. Lud sądził, że ma przed sobą greckich bogów, chciał składać im ofiary. Następnie Żydzi wypędzili ich kamieniami z miasta tak, że Paweł ledwie uszedł z życiem.</a:t>
            </a:r>
            <a:endParaRPr lang="pl-PL" sz="1600" dirty="0"/>
          </a:p>
        </p:txBody>
      </p:sp>
      <p:pic>
        <p:nvPicPr>
          <p:cNvPr id="17412" name="Picture 4" descr="http://members.tripod.com/romeartlover/Antioch7.jpg"/>
          <p:cNvPicPr>
            <a:picLocks noChangeAspect="1" noChangeArrowheads="1"/>
          </p:cNvPicPr>
          <p:nvPr/>
        </p:nvPicPr>
        <p:blipFill>
          <a:blip r:embed="rId3"/>
          <a:srcRect/>
          <a:stretch>
            <a:fillRect/>
          </a:stretch>
        </p:blipFill>
        <p:spPr bwMode="auto">
          <a:xfrm>
            <a:off x="4572000" y="4357694"/>
            <a:ext cx="4229474" cy="1928826"/>
          </a:xfrm>
          <a:prstGeom prst="rect">
            <a:avLst/>
          </a:prstGeom>
          <a:noFill/>
        </p:spPr>
      </p:pic>
      <p:sp>
        <p:nvSpPr>
          <p:cNvPr id="10" name="Prostokąt 9"/>
          <p:cNvSpPr/>
          <p:nvPr/>
        </p:nvSpPr>
        <p:spPr>
          <a:xfrm>
            <a:off x="5429256" y="4357694"/>
            <a:ext cx="2807179" cy="646331"/>
          </a:xfrm>
          <a:prstGeom prst="rect">
            <a:avLst/>
          </a:prstGeom>
          <a:noFill/>
        </p:spPr>
        <p:txBody>
          <a:bodyPr wrap="none" lIns="91440" tIns="45720" rIns="91440" bIns="45720">
            <a:spAutoFit/>
          </a:bodyPr>
          <a:lstStyle/>
          <a:p>
            <a:pPr algn="ctr"/>
            <a:r>
              <a:rPr lang="pl-PL" sz="36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Handwriting" pitchFamily="66" charset="0"/>
              </a:rPr>
              <a:t>Antiochia</a:t>
            </a:r>
            <a:endParaRPr lang="pl-PL" sz="36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Handwriting" pitchFamily="66"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fade">
                                      <p:cBhvr>
                                        <p:cTn id="7" dur="2000"/>
                                        <p:tgtEl>
                                          <p:spTgt spid="174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Effect transition="in" filter="wipe(down)">
                                      <p:cBhvr>
                                        <p:cTn id="12" dur="500"/>
                                        <p:tgtEl>
                                          <p:spTgt spid="6">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7412"/>
                                        </p:tgtEl>
                                        <p:attrNameLst>
                                          <p:attrName>style.visibility</p:attrName>
                                        </p:attrNameLst>
                                      </p:cBhvr>
                                      <p:to>
                                        <p:strVal val="visible"/>
                                      </p:to>
                                    </p:set>
                                    <p:animEffect transition="in" filter="fade">
                                      <p:cBhvr>
                                        <p:cTn id="17" dur="2000"/>
                                        <p:tgtEl>
                                          <p:spTgt spid="17412"/>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0">
                                            <p:txEl>
                                              <p:pRg st="0" end="0"/>
                                            </p:txEl>
                                          </p:spTgt>
                                        </p:tgtEl>
                                        <p:attrNameLst>
                                          <p:attrName>style.visibility</p:attrName>
                                        </p:attrNameLst>
                                      </p:cBhvr>
                                      <p:to>
                                        <p:strVal val="visible"/>
                                      </p:to>
                                    </p:set>
                                    <p:animEffect transition="in" filter="wipe(down)">
                                      <p:cBhvr>
                                        <p:cTn id="2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bldP spid="10"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5" name="Picture 3" descr="C:\Users\Iwona\AppData\Local\Microsoft\Windows\Temporary Internet Files\Content.IE5\BEV6RJXZ\MCj04363920000[1].png"/>
          <p:cNvPicPr>
            <a:picLocks noChangeAspect="1" noChangeArrowheads="1"/>
          </p:cNvPicPr>
          <p:nvPr/>
        </p:nvPicPr>
        <p:blipFill>
          <a:blip r:embed="rId2"/>
          <a:srcRect/>
          <a:stretch>
            <a:fillRect/>
          </a:stretch>
        </p:blipFill>
        <p:spPr bwMode="auto">
          <a:xfrm>
            <a:off x="2571736" y="571480"/>
            <a:ext cx="4000528" cy="5486441"/>
          </a:xfrm>
          <a:prstGeom prst="rect">
            <a:avLst/>
          </a:prstGeom>
          <a:noFill/>
        </p:spPr>
      </p:pic>
      <p:sp>
        <p:nvSpPr>
          <p:cNvPr id="2" name="pole tekstowe 1"/>
          <p:cNvSpPr txBox="1"/>
          <p:nvPr/>
        </p:nvSpPr>
        <p:spPr>
          <a:xfrm>
            <a:off x="1428728" y="1785926"/>
            <a:ext cx="6429420" cy="3447098"/>
          </a:xfrm>
          <a:prstGeom prst="rect">
            <a:avLst/>
          </a:prstGeom>
          <a:noFill/>
        </p:spPr>
        <p:txBody>
          <a:bodyPr wrap="square" rtlCol="0">
            <a:spAutoFit/>
          </a:bodyPr>
          <a:lstStyle/>
          <a:p>
            <a:pPr algn="just"/>
            <a:r>
              <a:rPr lang="pl-PL" sz="2000" dirty="0" smtClean="0">
                <a:latin typeface="Bradley Hand ITC" pitchFamily="66" charset="0"/>
                <a:cs typeface="Aharoni" pitchFamily="2" charset="-79"/>
              </a:rPr>
              <a:t>Zasługą św. Pawła było przede wszystkim ujęcie chrześcijaństwa jako religii o zasięgu uniwersalnym (stąd przypisywane mu tytuły: „Apostoł pogan”, „Apostoł Narodów”) : wyrwanie chrześcijaństwa z narodowo – religijnego kontekstu żydowskiego i stworzenia greckojęzycznych wspólnot chrześcijańskich. Po drugie przez swoje listy pisane do Kościołów św. Paweł wywarł znaczący wpływ na orientację i treść religii chrześcijańskiej. Podkreśla się zwłaszcza znaczenie Listu do Rzymian i jego nauki o usprawiedliwieniu.</a:t>
            </a:r>
            <a:r>
              <a:rPr lang="pl-PL" dirty="0" smtClean="0"/>
              <a:t/>
            </a:r>
            <a:br>
              <a:rPr lang="pl-PL" dirty="0" smtClean="0"/>
            </a:br>
            <a:endParaRPr lang="pl-PL"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435"/>
                                        </p:tgtEl>
                                        <p:attrNameLst>
                                          <p:attrName>style.visibility</p:attrName>
                                        </p:attrNameLst>
                                      </p:cBhvr>
                                      <p:to>
                                        <p:strVal val="visible"/>
                                      </p:to>
                                    </p:set>
                                    <p:animEffect transition="in" filter="fade">
                                      <p:cBhvr>
                                        <p:cTn id="7" dur="2000"/>
                                        <p:tgtEl>
                                          <p:spTgt spid="184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ole tekstowe 1"/>
          <p:cNvSpPr txBox="1"/>
          <p:nvPr/>
        </p:nvSpPr>
        <p:spPr>
          <a:xfrm>
            <a:off x="642910" y="2214554"/>
            <a:ext cx="7786742" cy="3416320"/>
          </a:xfrm>
          <a:prstGeom prst="rect">
            <a:avLst/>
          </a:prstGeom>
          <a:noFill/>
        </p:spPr>
        <p:txBody>
          <a:bodyPr wrap="square" rtlCol="0">
            <a:spAutoFit/>
          </a:bodyPr>
          <a:lstStyle/>
          <a:p>
            <a:pPr algn="just"/>
            <a:r>
              <a:rPr lang="pl-PL" dirty="0" smtClean="0">
                <a:latin typeface="Bradley Hand ITC" pitchFamily="66" charset="0"/>
              </a:rPr>
              <a:t>Zdumiewa fakt, że List św. Pawła do chrześcijan mieszkających w Rzymie - szczegółowy i teologicznie przemyślany, św. Paweł kieruje do wspólnoty, której ani nie założył, ani osobiście nie zna. Swoją misję do Azji Mniejszej i Grecji św. Paweł uważał za zakończoną. Planował podróż do Hiszpanii i prosił chrześcijan rzymskich, by mu w niej pomogli. W liście św. Paweł pragnie wyjaśnić swoje stanowisko, poparte głęboką refleksją teologiczną i pod każdym względem uzasadnione. Stąd m.in. temat teologii usprawiedliwienia i możliwości zbawienia Izraela. List do Rzymian stanowi streszczenie nauczania św. Pawła i jego teologii. Niektórzy nazywają go „testamentem św. Pawła”.</a:t>
            </a:r>
            <a:br>
              <a:rPr lang="pl-PL" dirty="0" smtClean="0">
                <a:latin typeface="Bradley Hand ITC" pitchFamily="66" charset="0"/>
              </a:rPr>
            </a:br>
            <a:r>
              <a:rPr lang="pl-PL" dirty="0" smtClean="0">
                <a:latin typeface="Bradley Hand ITC" pitchFamily="66" charset="0"/>
              </a:rPr>
              <a:t>Św. Paweł prowadził korespondencję z założonymi wcześniej przez siebie wspólnotami chrześcijańskimi. </a:t>
            </a:r>
            <a:endParaRPr lang="pl-PL" dirty="0">
              <a:latin typeface="Bradley Hand ITC" pitchFamily="66" charset="0"/>
            </a:endParaRPr>
          </a:p>
        </p:txBody>
      </p:sp>
      <p:pic>
        <p:nvPicPr>
          <p:cNvPr id="19458" name="Picture 2" descr="http://knc24.pl/wp-content/uploads/2008/10/image6.png"/>
          <p:cNvPicPr>
            <a:picLocks noChangeAspect="1" noChangeArrowheads="1"/>
          </p:cNvPicPr>
          <p:nvPr/>
        </p:nvPicPr>
        <p:blipFill>
          <a:blip r:embed="rId2"/>
          <a:srcRect/>
          <a:stretch>
            <a:fillRect/>
          </a:stretch>
        </p:blipFill>
        <p:spPr bwMode="auto">
          <a:xfrm>
            <a:off x="3286116" y="714356"/>
            <a:ext cx="2286000" cy="1390650"/>
          </a:xfrm>
          <a:prstGeom prst="rect">
            <a:avLst/>
          </a:prstGeom>
          <a:noFill/>
        </p:spPr>
      </p:pic>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9458"/>
                                        </p:tgtEl>
                                        <p:attrNameLst>
                                          <p:attrName>style.visibility</p:attrName>
                                        </p:attrNameLst>
                                      </p:cBhvr>
                                      <p:to>
                                        <p:strVal val="visible"/>
                                      </p:to>
                                    </p:set>
                                    <p:animEffect transition="in" filter="wipe(down)">
                                      <p:cBhvr>
                                        <p:cTn id="7" dur="5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Symbol zastępczy zawartości 3" descr="M020.jpg"/>
          <p:cNvPicPr>
            <a:picLocks noChangeAspect="1"/>
          </p:cNvPicPr>
          <p:nvPr/>
        </p:nvPicPr>
        <p:blipFill>
          <a:blip r:embed="rId2"/>
          <a:stretch>
            <a:fillRect/>
          </a:stretch>
        </p:blipFill>
        <p:spPr>
          <a:xfrm>
            <a:off x="1857356" y="1714488"/>
            <a:ext cx="6186931" cy="4572000"/>
          </a:xfrm>
          <a:prstGeom prst="rect">
            <a:avLst/>
          </a:prstGeom>
        </p:spPr>
      </p:pic>
      <p:sp>
        <p:nvSpPr>
          <p:cNvPr id="4" name="Prostokąt 3"/>
          <p:cNvSpPr/>
          <p:nvPr/>
        </p:nvSpPr>
        <p:spPr>
          <a:xfrm rot="21263196">
            <a:off x="1101982" y="726518"/>
            <a:ext cx="6136616" cy="923330"/>
          </a:xfrm>
          <a:prstGeom prst="rect">
            <a:avLst/>
          </a:prstGeom>
          <a:noFill/>
        </p:spPr>
        <p:txBody>
          <a:bodyPr wrap="none" lIns="91440" tIns="45720" rIns="91440" bIns="45720">
            <a:spAutoFit/>
          </a:bodyPr>
          <a:lstStyle/>
          <a:p>
            <a:pPr algn="ctr"/>
            <a:r>
              <a:rPr lang="pl-PL" sz="5400" b="1" cap="all" spc="0"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lgerian" pitchFamily="82" charset="0"/>
                <a:cs typeface="Aharoni" pitchFamily="2" charset="-79"/>
              </a:rPr>
              <a:t>Podróże misyjne</a:t>
            </a:r>
            <a:endParaRPr lang="pl-PL"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Algerian" pitchFamily="82" charset="0"/>
              <a:cs typeface="Aharoni" pitchFamily="2" charset="-79"/>
            </a:endParaRPr>
          </a:p>
        </p:txBody>
      </p:sp>
    </p:spTree>
  </p:cSld>
  <p:clrMapOvr>
    <a:masterClrMapping/>
  </p:clrMapOvr>
  <p:transition advTm="0">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4" name="Picture 4" descr="http://cache.virtualtourist.com/3827302-Pafos_sunsetclassic-Paphos.jpg"/>
          <p:cNvPicPr>
            <a:picLocks noChangeAspect="1" noChangeArrowheads="1"/>
          </p:cNvPicPr>
          <p:nvPr/>
        </p:nvPicPr>
        <p:blipFill>
          <a:blip r:embed="rId2"/>
          <a:srcRect/>
          <a:stretch>
            <a:fillRect/>
          </a:stretch>
        </p:blipFill>
        <p:spPr bwMode="auto">
          <a:xfrm>
            <a:off x="428596" y="3643314"/>
            <a:ext cx="3048021" cy="2286016"/>
          </a:xfrm>
          <a:prstGeom prst="rect">
            <a:avLst/>
          </a:prstGeom>
          <a:noFill/>
        </p:spPr>
      </p:pic>
      <p:sp>
        <p:nvSpPr>
          <p:cNvPr id="2" name="pole tekstowe 1"/>
          <p:cNvSpPr txBox="1"/>
          <p:nvPr/>
        </p:nvSpPr>
        <p:spPr>
          <a:xfrm>
            <a:off x="857224" y="500042"/>
            <a:ext cx="7715304" cy="600164"/>
          </a:xfrm>
          <a:prstGeom prst="rect">
            <a:avLst/>
          </a:prstGeom>
          <a:noFill/>
        </p:spPr>
        <p:txBody>
          <a:bodyPr wrap="square" rtlCol="0">
            <a:spAutoFit/>
          </a:bodyPr>
          <a:lstStyle/>
          <a:p>
            <a:pPr algn="r"/>
            <a:r>
              <a:rPr lang="pl-PL" sz="3200" dirty="0" smtClean="0">
                <a:latin typeface="Cooper Black" pitchFamily="18" charset="0"/>
              </a:rPr>
              <a:t>Pierwsza podró</a:t>
            </a:r>
            <a:r>
              <a:rPr lang="pl-PL" sz="3300" b="1" dirty="0" smtClean="0">
                <a:latin typeface="Cooper Black" pitchFamily="18" charset="0"/>
              </a:rPr>
              <a:t>ż</a:t>
            </a:r>
            <a:r>
              <a:rPr lang="pl-PL" sz="3200" dirty="0" smtClean="0">
                <a:latin typeface="Cooper Black" pitchFamily="18" charset="0"/>
              </a:rPr>
              <a:t> misyjna </a:t>
            </a:r>
            <a:r>
              <a:rPr lang="pl-PL" sz="3300" b="1" dirty="0" smtClean="0">
                <a:latin typeface="Cooper Black" pitchFamily="18" charset="0"/>
              </a:rPr>
              <a:t>ś</a:t>
            </a:r>
            <a:r>
              <a:rPr lang="pl-PL" sz="3200" dirty="0" smtClean="0">
                <a:latin typeface="Cooper Black" pitchFamily="18" charset="0"/>
              </a:rPr>
              <a:t>w. Paw</a:t>
            </a:r>
            <a:r>
              <a:rPr lang="pl-PL" sz="3300" b="1" dirty="0" smtClean="0">
                <a:latin typeface="Cooper Black" pitchFamily="18" charset="0"/>
              </a:rPr>
              <a:t>ł</a:t>
            </a:r>
            <a:r>
              <a:rPr lang="pl-PL" sz="3200" dirty="0" smtClean="0">
                <a:latin typeface="Cooper Black" pitchFamily="18" charset="0"/>
              </a:rPr>
              <a:t>a</a:t>
            </a:r>
            <a:endParaRPr lang="pl-PL" sz="3200" dirty="0">
              <a:latin typeface="Cooper Black" pitchFamily="18" charset="0"/>
            </a:endParaRPr>
          </a:p>
        </p:txBody>
      </p:sp>
      <p:sp>
        <p:nvSpPr>
          <p:cNvPr id="3" name="pole tekstowe 2"/>
          <p:cNvSpPr txBox="1"/>
          <p:nvPr/>
        </p:nvSpPr>
        <p:spPr>
          <a:xfrm>
            <a:off x="357158" y="1285860"/>
            <a:ext cx="5500726" cy="2585323"/>
          </a:xfrm>
          <a:prstGeom prst="rect">
            <a:avLst/>
          </a:prstGeom>
          <a:noFill/>
        </p:spPr>
        <p:txBody>
          <a:bodyPr wrap="square" rtlCol="0">
            <a:spAutoFit/>
          </a:bodyPr>
          <a:lstStyle/>
          <a:p>
            <a:pPr algn="just"/>
            <a:r>
              <a:rPr lang="pl-PL" dirty="0" smtClean="0">
                <a:latin typeface="Bradley Hand ITC" pitchFamily="66" charset="0"/>
              </a:rPr>
              <a:t>Pierwszą podróż misyjną Pawła z Tarsu datuje się na lata 45-49.</a:t>
            </a:r>
          </a:p>
          <a:p>
            <a:pPr algn="just"/>
            <a:r>
              <a:rPr lang="pl-PL" dirty="0" smtClean="0">
                <a:latin typeface="Bradley Hand ITC" pitchFamily="66" charset="0"/>
              </a:rPr>
              <a:t>Barnaba i Paweł zostali wysłani przez działających w Antiochii chrześcijańskich nauczycieli i proroków do Seleucji. Stamtąd skierowali się na Cypr; w podróży towarzyszył im Jan Marek. Prowadzili działalność w synagogach w Salaminie. W Pafos zostali wezwani przez rzymskiego prokonsula Sergiusza Pawła. Przed</a:t>
            </a:r>
          </a:p>
          <a:p>
            <a:endParaRPr lang="pl-PL" dirty="0"/>
          </a:p>
        </p:txBody>
      </p:sp>
      <p:pic>
        <p:nvPicPr>
          <p:cNvPr id="20482" name="Picture 2" descr="http://cyprurlop.files.wordpress.com/2008/08/cypr_oboz.jpg"/>
          <p:cNvPicPr>
            <a:picLocks noChangeAspect="1" noChangeArrowheads="1"/>
          </p:cNvPicPr>
          <p:nvPr/>
        </p:nvPicPr>
        <p:blipFill>
          <a:blip r:embed="rId3"/>
          <a:srcRect/>
          <a:stretch>
            <a:fillRect/>
          </a:stretch>
        </p:blipFill>
        <p:spPr bwMode="auto">
          <a:xfrm>
            <a:off x="5929322" y="1357298"/>
            <a:ext cx="2857500" cy="3143272"/>
          </a:xfrm>
          <a:prstGeom prst="rect">
            <a:avLst/>
          </a:prstGeom>
          <a:noFill/>
        </p:spPr>
      </p:pic>
      <p:sp>
        <p:nvSpPr>
          <p:cNvPr id="6" name="pole tekstowe 5"/>
          <p:cNvSpPr txBox="1"/>
          <p:nvPr/>
        </p:nvSpPr>
        <p:spPr>
          <a:xfrm>
            <a:off x="3571868" y="3571876"/>
            <a:ext cx="2286016" cy="923330"/>
          </a:xfrm>
          <a:prstGeom prst="rect">
            <a:avLst/>
          </a:prstGeom>
          <a:noFill/>
        </p:spPr>
        <p:txBody>
          <a:bodyPr wrap="square" rtlCol="0">
            <a:spAutoFit/>
          </a:bodyPr>
          <a:lstStyle/>
          <a:p>
            <a:pPr algn="just"/>
            <a:r>
              <a:rPr lang="pl-PL" dirty="0" smtClean="0">
                <a:latin typeface="Bradley Hand ITC" pitchFamily="66" charset="0"/>
              </a:rPr>
              <a:t>jego obliczem starli się z Elimasem Bar Jezusem, "fałszywym</a:t>
            </a:r>
            <a:endParaRPr lang="pl-PL" dirty="0"/>
          </a:p>
        </p:txBody>
      </p:sp>
      <p:sp>
        <p:nvSpPr>
          <p:cNvPr id="7" name="pole tekstowe 6"/>
          <p:cNvSpPr txBox="1"/>
          <p:nvPr/>
        </p:nvSpPr>
        <p:spPr>
          <a:xfrm>
            <a:off x="3500430" y="4572008"/>
            <a:ext cx="4857784" cy="1477328"/>
          </a:xfrm>
          <a:prstGeom prst="rect">
            <a:avLst/>
          </a:prstGeom>
          <a:noFill/>
        </p:spPr>
        <p:txBody>
          <a:bodyPr wrap="square" rtlCol="0">
            <a:spAutoFit/>
          </a:bodyPr>
          <a:lstStyle/>
          <a:p>
            <a:pPr algn="just"/>
            <a:r>
              <a:rPr lang="pl-PL" dirty="0" smtClean="0">
                <a:latin typeface="Bradley Hand ITC" pitchFamily="66" charset="0"/>
              </a:rPr>
              <a:t>prorokiem żydowskim". Ten obawiał się, że straci wpływy w wypadku przejścia Sergiusza Pawła na chrześcijaństwo. Paweł, oburzony postępowaniem Elimasa, zesłał na niego czasową ślepotę.</a:t>
            </a:r>
            <a:endParaRPr lang="pl-PL" dirty="0"/>
          </a:p>
        </p:txBody>
      </p:sp>
      <p:sp>
        <p:nvSpPr>
          <p:cNvPr id="8" name="Prostokąt 7"/>
          <p:cNvSpPr/>
          <p:nvPr/>
        </p:nvSpPr>
        <p:spPr>
          <a:xfrm>
            <a:off x="5572132" y="1643050"/>
            <a:ext cx="3333070" cy="523220"/>
          </a:xfrm>
          <a:prstGeom prst="rect">
            <a:avLst/>
          </a:prstGeom>
          <a:noFill/>
        </p:spPr>
        <p:txBody>
          <a:bodyPr wrap="square" lIns="91440" tIns="45720" rIns="91440" bIns="45720">
            <a:spAutoFit/>
          </a:bodyPr>
          <a:lstStyle/>
          <a:p>
            <a:pPr algn="ctr"/>
            <a:r>
              <a:rPr lang="pl-PL"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Handwriting" pitchFamily="66" charset="0"/>
              </a:rPr>
              <a:t>Cypr</a:t>
            </a:r>
            <a:endParaRPr lang="pl-PL"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Handwriting" pitchFamily="66" charset="0"/>
            </a:endParaRPr>
          </a:p>
        </p:txBody>
      </p:sp>
      <p:sp>
        <p:nvSpPr>
          <p:cNvPr id="9" name="Prostokąt 8"/>
          <p:cNvSpPr/>
          <p:nvPr/>
        </p:nvSpPr>
        <p:spPr>
          <a:xfrm>
            <a:off x="214282" y="5429264"/>
            <a:ext cx="3333070" cy="523220"/>
          </a:xfrm>
          <a:prstGeom prst="rect">
            <a:avLst/>
          </a:prstGeom>
          <a:noFill/>
        </p:spPr>
        <p:txBody>
          <a:bodyPr wrap="square" lIns="91440" tIns="45720" rIns="91440" bIns="45720">
            <a:spAutoFit/>
          </a:bodyPr>
          <a:lstStyle/>
          <a:p>
            <a:pPr algn="ctr"/>
            <a:r>
              <a:rPr lang="pl-PL"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Handwriting" pitchFamily="66" charset="0"/>
              </a:rPr>
              <a:t>Pafos</a:t>
            </a:r>
            <a:endParaRPr lang="pl-PL"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Handwriting" pitchFamily="66" charset="0"/>
            </a:endParaRPr>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482"/>
                                        </p:tgtEl>
                                        <p:attrNameLst>
                                          <p:attrName>style.visibility</p:attrName>
                                        </p:attrNameLst>
                                      </p:cBhvr>
                                      <p:to>
                                        <p:strVal val="visible"/>
                                      </p:to>
                                    </p:set>
                                    <p:animEffect transition="in" filter="fade">
                                      <p:cBhvr>
                                        <p:cTn id="7" dur="2000"/>
                                        <p:tgtEl>
                                          <p:spTgt spid="2048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484"/>
                                        </p:tgtEl>
                                        <p:attrNameLst>
                                          <p:attrName>style.visibility</p:attrName>
                                        </p:attrNameLst>
                                      </p:cBhvr>
                                      <p:to>
                                        <p:strVal val="visible"/>
                                      </p:to>
                                    </p:set>
                                    <p:animEffect transition="in" filter="fade">
                                      <p:cBhvr>
                                        <p:cTn id="12" dur="2000"/>
                                        <p:tgtEl>
                                          <p:spTgt spid="2048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wipe(down)">
                                      <p:cBhvr>
                                        <p:cTn id="17" dur="500"/>
                                        <p:tgtEl>
                                          <p:spTgt spid="8">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wipe(down)">
                                      <p:cBhvr>
                                        <p:cTn id="22"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p"/>
      <p:bldP spid="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www.areosweb.com/Perge_a.jpg"/>
          <p:cNvPicPr>
            <a:picLocks noChangeAspect="1" noChangeArrowheads="1"/>
          </p:cNvPicPr>
          <p:nvPr/>
        </p:nvPicPr>
        <p:blipFill>
          <a:blip r:embed="rId2"/>
          <a:srcRect/>
          <a:stretch>
            <a:fillRect/>
          </a:stretch>
        </p:blipFill>
        <p:spPr bwMode="auto">
          <a:xfrm>
            <a:off x="357158" y="500042"/>
            <a:ext cx="2927277" cy="3071834"/>
          </a:xfrm>
          <a:prstGeom prst="rect">
            <a:avLst/>
          </a:prstGeom>
          <a:noFill/>
        </p:spPr>
      </p:pic>
      <p:sp>
        <p:nvSpPr>
          <p:cNvPr id="4" name="Prostokąt 3"/>
          <p:cNvSpPr/>
          <p:nvPr/>
        </p:nvSpPr>
        <p:spPr>
          <a:xfrm>
            <a:off x="0" y="714356"/>
            <a:ext cx="3333070" cy="523220"/>
          </a:xfrm>
          <a:prstGeom prst="rect">
            <a:avLst/>
          </a:prstGeom>
          <a:noFill/>
        </p:spPr>
        <p:txBody>
          <a:bodyPr wrap="square" lIns="91440" tIns="45720" rIns="91440" bIns="45720">
            <a:spAutoFit/>
          </a:bodyPr>
          <a:lstStyle/>
          <a:p>
            <a:pPr algn="ctr"/>
            <a:r>
              <a:rPr lang="pl-PL"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Handwriting" pitchFamily="66" charset="0"/>
              </a:rPr>
              <a:t>Perge</a:t>
            </a:r>
            <a:endParaRPr lang="pl-PL"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Handwriting" pitchFamily="66" charset="0"/>
            </a:endParaRPr>
          </a:p>
        </p:txBody>
      </p:sp>
      <p:pic>
        <p:nvPicPr>
          <p:cNvPr id="22532" name="Picture 4" descr="http://swiatbiblii.ovh.org/zdjecia/z10238.jpg"/>
          <p:cNvPicPr>
            <a:picLocks noChangeAspect="1" noChangeArrowheads="1"/>
          </p:cNvPicPr>
          <p:nvPr/>
        </p:nvPicPr>
        <p:blipFill>
          <a:blip r:embed="rId3"/>
          <a:srcRect/>
          <a:stretch>
            <a:fillRect/>
          </a:stretch>
        </p:blipFill>
        <p:spPr bwMode="auto">
          <a:xfrm>
            <a:off x="5072066" y="3643314"/>
            <a:ext cx="3281683" cy="2500330"/>
          </a:xfrm>
          <a:prstGeom prst="rect">
            <a:avLst/>
          </a:prstGeom>
          <a:noFill/>
        </p:spPr>
      </p:pic>
      <p:sp>
        <p:nvSpPr>
          <p:cNvPr id="6" name="Prostokąt 5"/>
          <p:cNvSpPr/>
          <p:nvPr/>
        </p:nvSpPr>
        <p:spPr>
          <a:xfrm>
            <a:off x="5072066" y="5143512"/>
            <a:ext cx="3333070" cy="954107"/>
          </a:xfrm>
          <a:prstGeom prst="rect">
            <a:avLst/>
          </a:prstGeom>
          <a:noFill/>
        </p:spPr>
        <p:txBody>
          <a:bodyPr wrap="square" lIns="91440" tIns="45720" rIns="91440" bIns="45720">
            <a:spAutoFit/>
          </a:bodyPr>
          <a:lstStyle/>
          <a:p>
            <a:pPr algn="ctr"/>
            <a:endParaRPr lang="pl-PL" sz="280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Handwriting" pitchFamily="66" charset="0"/>
            </a:endParaRPr>
          </a:p>
          <a:p>
            <a:pPr algn="ctr"/>
            <a:r>
              <a:rPr lang="pl-PL"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Handwriting" pitchFamily="66" charset="0"/>
              </a:rPr>
              <a:t>Pizydyjska</a:t>
            </a:r>
            <a:endParaRPr lang="pl-PL"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Handwriting" pitchFamily="66" charset="0"/>
            </a:endParaRPr>
          </a:p>
        </p:txBody>
      </p:sp>
      <p:sp>
        <p:nvSpPr>
          <p:cNvPr id="7" name="Prostokąt 6"/>
          <p:cNvSpPr/>
          <p:nvPr/>
        </p:nvSpPr>
        <p:spPr>
          <a:xfrm>
            <a:off x="5143504" y="3714752"/>
            <a:ext cx="2222082" cy="523220"/>
          </a:xfrm>
          <a:prstGeom prst="rect">
            <a:avLst/>
          </a:prstGeom>
          <a:noFill/>
        </p:spPr>
        <p:txBody>
          <a:bodyPr wrap="none" lIns="91440" tIns="45720" rIns="91440" bIns="45720">
            <a:spAutoFit/>
          </a:bodyPr>
          <a:lstStyle/>
          <a:p>
            <a:pPr algn="ctr"/>
            <a:r>
              <a:rPr lang="pl-PL" sz="2800" b="0" cap="none"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Handwriting" pitchFamily="66" charset="0"/>
              </a:rPr>
              <a:t>Antiochia</a:t>
            </a:r>
            <a:endParaRPr lang="pl-PL" sz="2800" b="0" cap="none" spc="0" dirty="0">
              <a:ln w="18415" cmpd="sng">
                <a:solidFill>
                  <a:srgbClr val="FFFFFF"/>
                </a:solidFill>
                <a:prstDash val="solid"/>
              </a:ln>
              <a:solidFill>
                <a:srgbClr val="FFFFFF"/>
              </a:solidFill>
              <a:effectLst>
                <a:outerShdw blurRad="63500" dir="3600000" algn="tl" rotWithShape="0">
                  <a:srgbClr val="000000">
                    <a:alpha val="70000"/>
                  </a:srgbClr>
                </a:outerShdw>
              </a:effectLst>
              <a:latin typeface="Lucida Handwriting" pitchFamily="66" charset="0"/>
            </a:endParaRPr>
          </a:p>
        </p:txBody>
      </p:sp>
      <p:sp>
        <p:nvSpPr>
          <p:cNvPr id="2" name="pole tekstowe 1"/>
          <p:cNvSpPr txBox="1"/>
          <p:nvPr/>
        </p:nvSpPr>
        <p:spPr>
          <a:xfrm>
            <a:off x="3571868" y="642918"/>
            <a:ext cx="5143536" cy="2862322"/>
          </a:xfrm>
          <a:prstGeom prst="rect">
            <a:avLst/>
          </a:prstGeom>
          <a:noFill/>
        </p:spPr>
        <p:txBody>
          <a:bodyPr wrap="square" rtlCol="0">
            <a:spAutoFit/>
          </a:bodyPr>
          <a:lstStyle/>
          <a:p>
            <a:pPr algn="just"/>
            <a:r>
              <a:rPr lang="pl-PL" dirty="0" smtClean="0">
                <a:latin typeface="Bradley Hand ITC" pitchFamily="66" charset="0"/>
              </a:rPr>
              <a:t>Po opuszczeniu Pafos udali się drogą morską do Perge. Tam Jan Marek podjął decyzję o powrocie do Jerozolimy, z kolei Paweł i Barnaba udali się do Antiochii Pizydyjskiej, by po kilku tygodniach pójść do Ikonium. Prowadzili działalność w tamtejszych synagogach. Gdy jednak w Ikonium część Żydów podburzyła przeciwko nim znaczniejszych obywateli, zagrożeni ukamienowaniem misjonarze uciekli do</a:t>
            </a:r>
          </a:p>
          <a:p>
            <a:endParaRPr lang="pl-PL" dirty="0" smtClean="0">
              <a:latin typeface="Bradley Hand ITC" pitchFamily="66" charset="0"/>
            </a:endParaRPr>
          </a:p>
        </p:txBody>
      </p:sp>
      <p:sp>
        <p:nvSpPr>
          <p:cNvPr id="8" name="pole tekstowe 7"/>
          <p:cNvSpPr txBox="1"/>
          <p:nvPr/>
        </p:nvSpPr>
        <p:spPr>
          <a:xfrm>
            <a:off x="428596" y="3714752"/>
            <a:ext cx="4357718" cy="1477328"/>
          </a:xfrm>
          <a:prstGeom prst="rect">
            <a:avLst/>
          </a:prstGeom>
          <a:noFill/>
        </p:spPr>
        <p:txBody>
          <a:bodyPr wrap="square" rtlCol="0">
            <a:spAutoFit/>
          </a:bodyPr>
          <a:lstStyle/>
          <a:p>
            <a:pPr algn="just"/>
            <a:r>
              <a:rPr lang="pl-PL" dirty="0" smtClean="0">
                <a:latin typeface="Bradley Hand ITC" pitchFamily="66" charset="0"/>
              </a:rPr>
              <a:t>Gdy Paweł uzdrowił człowieka cierpiącego na bezwład nóg, został ogłoszony przez tłum wcieleniem Hermesa, zaś Barnaba - Zeusa. Z trudem powstrzymali ludzi od złożenia im ofiar.</a:t>
            </a:r>
            <a:endParaRPr lang="pl-PL" dirty="0"/>
          </a:p>
        </p:txBody>
      </p:sp>
      <p:sp>
        <p:nvSpPr>
          <p:cNvPr id="11" name="pole tekstowe 10"/>
          <p:cNvSpPr txBox="1"/>
          <p:nvPr/>
        </p:nvSpPr>
        <p:spPr>
          <a:xfrm>
            <a:off x="3571868" y="3214686"/>
            <a:ext cx="1071570" cy="369332"/>
          </a:xfrm>
          <a:prstGeom prst="rect">
            <a:avLst/>
          </a:prstGeom>
          <a:noFill/>
        </p:spPr>
        <p:txBody>
          <a:bodyPr wrap="square" rtlCol="0">
            <a:spAutoFit/>
          </a:bodyPr>
          <a:lstStyle/>
          <a:p>
            <a:r>
              <a:rPr lang="pl-PL" dirty="0" smtClean="0">
                <a:latin typeface="Bradley Hand ITC" pitchFamily="66" charset="0"/>
              </a:rPr>
              <a:t>Listry.</a:t>
            </a:r>
            <a:endParaRPr lang="pl-PL" dirty="0"/>
          </a:p>
        </p:txBody>
      </p:sp>
    </p:spTree>
  </p:cSld>
  <p:clrMapOvr>
    <a:masterClrMapping/>
  </p:clrMapOvr>
  <p:transition>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fade">
                                      <p:cBhvr>
                                        <p:cTn id="7" dur="2000"/>
                                        <p:tgtEl>
                                          <p:spTgt spid="2253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2532"/>
                                        </p:tgtEl>
                                        <p:attrNameLst>
                                          <p:attrName>style.visibility</p:attrName>
                                        </p:attrNameLst>
                                      </p:cBhvr>
                                      <p:to>
                                        <p:strVal val="visible"/>
                                      </p:to>
                                    </p:set>
                                    <p:animEffect transition="in" filter="fade">
                                      <p:cBhvr>
                                        <p:cTn id="12" dur="2000"/>
                                        <p:tgtEl>
                                          <p:spTgt spid="2253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animEffect transition="in" filter="wipe(down)">
                                      <p:cBhvr>
                                        <p:cTn id="17" dur="500"/>
                                        <p:tgtEl>
                                          <p:spTgt spid="4">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xEl>
                                              <p:pRg st="0" end="0"/>
                                            </p:txEl>
                                          </p:spTgt>
                                        </p:tgtEl>
                                        <p:attrNameLst>
                                          <p:attrName>style.visibility</p:attrName>
                                        </p:attrNameLst>
                                      </p:cBhvr>
                                      <p:to>
                                        <p:strVal val="visible"/>
                                      </p:to>
                                    </p:set>
                                    <p:animEffect transition="in" filter="wipe(down)">
                                      <p:cBhvr>
                                        <p:cTn id="22" dur="500"/>
                                        <p:tgtEl>
                                          <p:spTgt spid="7">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6">
                                            <p:txEl>
                                              <p:pRg st="1" end="1"/>
                                            </p:txEl>
                                          </p:spTgt>
                                        </p:tgtEl>
                                        <p:attrNameLst>
                                          <p:attrName>style.visibility</p:attrName>
                                        </p:attrNameLst>
                                      </p:cBhvr>
                                      <p:to>
                                        <p:strVal val="visible"/>
                                      </p:to>
                                    </p:set>
                                    <p:anim calcmode="lin" valueType="num">
                                      <p:cBhvr additive="base">
                                        <p:cTn id="2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6" grpId="0" build="p"/>
      <p:bldP spid="7"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Hol">
  <a:themeElements>
    <a:clrScheme name="Hol">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Hol">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Hol">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0</TotalTime>
  <Words>1925</Words>
  <Application>Microsoft Office PowerPoint</Application>
  <PresentationFormat>Pokaz na ekranie (4:3)</PresentationFormat>
  <Paragraphs>68</Paragraphs>
  <Slides>26</Slides>
  <Notes>0</Notes>
  <HiddenSlides>0</HiddenSlides>
  <MMClips>0</MMClips>
  <ScaleCrop>false</ScaleCrop>
  <HeadingPairs>
    <vt:vector size="4" baseType="variant">
      <vt:variant>
        <vt:lpstr>Motyw</vt:lpstr>
      </vt:variant>
      <vt:variant>
        <vt:i4>1</vt:i4>
      </vt:variant>
      <vt:variant>
        <vt:lpstr>Tytuły slajdów</vt:lpstr>
      </vt:variant>
      <vt:variant>
        <vt:i4>26</vt:i4>
      </vt:variant>
    </vt:vector>
  </HeadingPairs>
  <TitlesOfParts>
    <vt:vector size="27" baseType="lpstr">
      <vt:lpstr>Hol</vt:lpstr>
      <vt:lpstr>Slajd 1</vt:lpstr>
      <vt:lpstr>Slajd 2</vt:lpstr>
      <vt:lpstr>Slajd 3</vt:lpstr>
      <vt:lpstr>Slajd 4</vt:lpstr>
      <vt:lpstr>Slajd 5</vt:lpstr>
      <vt:lpstr>Slajd 6</vt:lpstr>
      <vt:lpstr>Slajd 7</vt:lpstr>
      <vt:lpstr>Slajd 8</vt:lpstr>
      <vt:lpstr>Slajd 9</vt:lpstr>
      <vt:lpstr>Slajd 10</vt:lpstr>
      <vt:lpstr>Druga podróż misyjna św. Pawła </vt:lpstr>
      <vt:lpstr>Slajd 12</vt:lpstr>
      <vt:lpstr>Slajd 13</vt:lpstr>
      <vt:lpstr>Slajd 14</vt:lpstr>
      <vt:lpstr>Slajd 15</vt:lpstr>
      <vt:lpstr>Slajd 16</vt:lpstr>
      <vt:lpstr>Slajd 17</vt:lpstr>
      <vt:lpstr>Slajd 18</vt:lpstr>
      <vt:lpstr>Slajd 19</vt:lpstr>
      <vt:lpstr>Slajd 20</vt:lpstr>
      <vt:lpstr>Kościół św. Piotra i św. Pawła  we Wrocławiu</vt:lpstr>
      <vt:lpstr>Kościół św. Piotra i św. Pawła w Tyńcu</vt:lpstr>
      <vt:lpstr>Kościół św. Pawła  w Sandomierzu</vt:lpstr>
      <vt:lpstr>Kościół św. Piotra i św. Pawła  w Krakowie</vt:lpstr>
      <vt:lpstr>Kościół nawrócenia św. Pawła w Lublinie</vt:lpstr>
      <vt:lpstr>Wykonała:  Kinga Kraśnicka Lublin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Slajd 1</dc:title>
  <dc:creator>Iwona</dc:creator>
  <cp:lastModifiedBy>Iwona</cp:lastModifiedBy>
  <cp:revision>25</cp:revision>
  <dcterms:created xsi:type="dcterms:W3CDTF">2009-02-20T17:50:49Z</dcterms:created>
  <dcterms:modified xsi:type="dcterms:W3CDTF">2009-02-23T14:29:04Z</dcterms:modified>
</cp:coreProperties>
</file>